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32"/>
  </p:notesMasterIdLst>
  <p:sldIdLst>
    <p:sldId id="256" r:id="rId2"/>
    <p:sldId id="258" r:id="rId3"/>
    <p:sldId id="291" r:id="rId4"/>
    <p:sldId id="260" r:id="rId5"/>
    <p:sldId id="261" r:id="rId6"/>
    <p:sldId id="262" r:id="rId7"/>
    <p:sldId id="263" r:id="rId8"/>
    <p:sldId id="293" r:id="rId9"/>
    <p:sldId id="266" r:id="rId10"/>
    <p:sldId id="267" r:id="rId11"/>
    <p:sldId id="268" r:id="rId12"/>
    <p:sldId id="292" r:id="rId13"/>
    <p:sldId id="270" r:id="rId14"/>
    <p:sldId id="272" r:id="rId15"/>
    <p:sldId id="274" r:id="rId16"/>
    <p:sldId id="290" r:id="rId17"/>
    <p:sldId id="276" r:id="rId18"/>
    <p:sldId id="296" r:id="rId19"/>
    <p:sldId id="277" r:id="rId20"/>
    <p:sldId id="278" r:id="rId21"/>
    <p:sldId id="280" r:id="rId22"/>
    <p:sldId id="295" r:id="rId23"/>
    <p:sldId id="294" r:id="rId24"/>
    <p:sldId id="282" r:id="rId25"/>
    <p:sldId id="283" r:id="rId26"/>
    <p:sldId id="284" r:id="rId27"/>
    <p:sldId id="286" r:id="rId28"/>
    <p:sldId id="287" r:id="rId29"/>
    <p:sldId id="288" r:id="rId30"/>
    <p:sldId id="289" r:id="rId31"/>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9LJsPZ5VMc41NSXF+UbcmC4Z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2C2"/>
    <a:srgbClr val="4B2A85"/>
    <a:srgbClr val="FF329A"/>
    <a:srgbClr val="9A6533"/>
    <a:srgbClr val="00B0F0"/>
    <a:srgbClr val="00B050"/>
    <a:srgbClr val="FF9A01"/>
    <a:srgbClr val="7EB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8"/>
    <p:restoredTop sz="80282"/>
  </p:normalViewPr>
  <p:slideViewPr>
    <p:cSldViewPr snapToGrid="0" snapToObjects="1">
      <p:cViewPr varScale="1">
        <p:scale>
          <a:sx n="98" d="100"/>
          <a:sy n="98" d="100"/>
        </p:scale>
        <p:origin x="2528"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lang="en-US" dirty="0"/>
          </a:p>
        </p:txBody>
      </p:sp>
      <p:sp>
        <p:nvSpPr>
          <p:cNvPr id="48" name="Google Shape;4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226799cf1_0_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7226799cf1_0_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155" name="Google Shape;155;g7226799cf1_0_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82" name="Google Shape;182;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182" name="Google Shape;182;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569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96" name="Google Shape;196;p4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210" name="Google Shape;210;p4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4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6739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4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4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874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p4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62" name="Google Shape;62;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252" name="Google Shape;252;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66" name="Google Shape;266;p4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753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62" name="Google Shape;62;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3888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p5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4" name="Google Shape;294;p5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22" name="Google Shape;322;p2: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27</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32" name="Google Shape;332;p5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39" name="Google Shape;339;p5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000" dirty="0">
              <a:latin typeface="Times New Roman"/>
              <a:ea typeface="Times New Roman"/>
              <a:cs typeface="Times New Roman"/>
              <a:sym typeface="Times New Roman"/>
            </a:endParaRPr>
          </a:p>
        </p:txBody>
      </p:sp>
      <p:sp>
        <p:nvSpPr>
          <p:cNvPr id="271" name="Google Shape;271;p4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5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46" name="Google Shape;346;p5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91" name="Google Shape;91;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228600" lvl="0" indent="-228600" algn="l" rtl="0">
              <a:lnSpc>
                <a:spcPct val="115000"/>
              </a:lnSpc>
              <a:spcBef>
                <a:spcPts val="0"/>
              </a:spcBef>
              <a:spcAft>
                <a:spcPts val="0"/>
              </a:spcAft>
              <a:buClr>
                <a:schemeClr val="dk1"/>
              </a:buClr>
              <a:buSzPts val="1100"/>
              <a:buFont typeface="+mj-lt"/>
              <a:buAutoNum type="arabicPeriod"/>
            </a:pPr>
            <a:endParaRPr lang="en-US" dirty="0"/>
          </a:p>
        </p:txBody>
      </p:sp>
      <p:sp>
        <p:nvSpPr>
          <p:cNvPr id="99" name="Google Shape;99;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lang="en-US" dirty="0"/>
          </a:p>
        </p:txBody>
      </p:sp>
      <p:sp>
        <p:nvSpPr>
          <p:cNvPr id="119" name="Google Shape;119;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26" name="Google Shape;126;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62" name="Google Shape;62;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76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3142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2022</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357018"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26"/>
          <p:cNvSpPr txBox="1">
            <a:spLocks noGrp="1"/>
          </p:cNvSpPr>
          <p:nvPr>
            <p:ph type="body" idx="2"/>
          </p:nvPr>
        </p:nvSpPr>
        <p:spPr>
          <a:xfrm>
            <a:off x="4648200"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llEverywhere" userDrawn="1">
  <p:cSld name="PollEverywhere">
    <p:spTree>
      <p:nvGrpSpPr>
        <p:cNvPr id="1" name="Shape 34"/>
        <p:cNvGrpSpPr/>
        <p:nvPr/>
      </p:nvGrpSpPr>
      <p:grpSpPr>
        <a:xfrm>
          <a:off x="0" y="0"/>
          <a:ext cx="0" cy="0"/>
          <a:chOff x="0" y="0"/>
          <a:chExt cx="0" cy="0"/>
        </a:xfrm>
      </p:grpSpPr>
      <p:sp>
        <p:nvSpPr>
          <p:cNvPr id="35" name="Google Shape;35;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7" name="Google Shape;37;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8" name="Google Shape;38;p25"/>
          <p:cNvSpPr/>
          <p:nvPr/>
        </p:nvSpPr>
        <p:spPr>
          <a:xfrm>
            <a:off x="4936638" y="540630"/>
            <a:ext cx="3965809"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Vote at https://</a:t>
            </a:r>
            <a:r>
              <a:rPr lang="en-US" sz="2000" b="0" i="0" u="none" strike="noStrike" cap="none" dirty="0" err="1">
                <a:solidFill>
                  <a:schemeClr val="lt1"/>
                </a:solidFill>
                <a:latin typeface="Calibri"/>
                <a:ea typeface="Calibri"/>
                <a:cs typeface="Calibri"/>
                <a:sym typeface="Calibri"/>
              </a:rPr>
              <a:t>pollev.com</a:t>
            </a:r>
            <a:r>
              <a:rPr lang="en-US" sz="2000" b="0" i="0" u="none" strike="noStrike" cap="none" dirty="0">
                <a:solidFill>
                  <a:schemeClr val="lt1"/>
                </a:solidFill>
                <a:latin typeface="Calibri"/>
                <a:ea typeface="Calibri"/>
                <a:cs typeface="Calibri"/>
                <a:sym typeface="Calibri"/>
              </a:rPr>
              <a:t>/cse390b</a:t>
            </a:r>
            <a:endParaRPr sz="1400" b="0" i="0" u="none" strike="noStrike" cap="none" dirty="0">
              <a:solidFill>
                <a:srgbClr val="000000"/>
              </a:solidFill>
              <a:latin typeface="Arial"/>
              <a:ea typeface="Arial"/>
              <a:cs typeface="Arial"/>
              <a:sym typeface="Arial"/>
            </a:endParaRPr>
          </a:p>
        </p:txBody>
      </p:sp>
      <p:sp>
        <p:nvSpPr>
          <p:cNvPr id="40" name="Google Shape;40;p25"/>
          <p:cNvSpPr txBox="1">
            <a:spLocks noGrp="1"/>
          </p:cNvSpPr>
          <p:nvPr>
            <p:ph type="title"/>
          </p:nvPr>
        </p:nvSpPr>
        <p:spPr>
          <a:xfrm>
            <a:off x="374090" y="1316061"/>
            <a:ext cx="838891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 name="Google Shape;27;p24">
            <a:extLst>
              <a:ext uri="{FF2B5EF4-FFF2-40B4-BE49-F238E27FC236}">
                <a16:creationId xmlns:a16="http://schemas.microsoft.com/office/drawing/2014/main" id="{5D07911E-2868-7F49-80A2-69CEE0346057}"/>
              </a:ext>
            </a:extLst>
          </p:cNvPr>
          <p:cNvSpPr txBox="1">
            <a:spLocks noGrp="1"/>
          </p:cNvSpPr>
          <p:nvPr>
            <p:ph type="body" idx="1"/>
          </p:nvPr>
        </p:nvSpPr>
        <p:spPr>
          <a:xfrm>
            <a:off x="396875" y="2181109"/>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357762" y="438912"/>
            <a:ext cx="8405238"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p:cNvSpPr/>
          <p:nvPr/>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14" name="Google Shape;14;p22"/>
          <p:cNvPicPr preferRelativeResize="0"/>
          <p:nvPr/>
        </p:nvPicPr>
        <p:blipFill rotWithShape="1">
          <a:blip r:embed="rId8">
            <a:alphaModFix/>
          </a:blip>
          <a:srcRect/>
          <a:stretch/>
        </p:blipFill>
        <p:spPr>
          <a:xfrm>
            <a:off x="26376" y="25342"/>
            <a:ext cx="2150721" cy="169037"/>
          </a:xfrm>
          <a:prstGeom prst="rect">
            <a:avLst/>
          </a:prstGeom>
          <a:noFill/>
          <a:ln>
            <a:noFill/>
          </a:ln>
        </p:spPr>
      </p:pic>
      <p:sp>
        <p:nvSpPr>
          <p:cNvPr id="15" name="Google Shape;15;p22"/>
          <p:cNvSpPr txBox="1"/>
          <p:nvPr/>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
        <p:nvSpPr>
          <p:cNvPr id="16" name="Google Shape;16;p22"/>
          <p:cNvSpPr txBox="1"/>
          <p:nvPr/>
        </p:nvSpPr>
        <p:spPr>
          <a:xfrm>
            <a:off x="3406462" y="27429"/>
            <a:ext cx="2150721"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1: Course Introduction</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urses.cs.washington.edu/courses/cse390b/22sp/syllabu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ollev.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cs.washington.edu/courses/cse390b/22sp/syllabu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urses.cs.washington.edu/courses/cse390b/22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cse390b-staff@cs.washingtonn.edu" TargetMode="External"/><Relationship Id="rId5" Type="http://schemas.openxmlformats.org/officeDocument/2006/relationships/hyperlink" Target="mailto:cse390b_sp22@uw.edu" TargetMode="External"/><Relationship Id="rId4" Type="http://schemas.openxmlformats.org/officeDocument/2006/relationships/hyperlink" Target="https://canvas.uw.edu/courses/154538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ttps://edstem.org/us/courses/21258/discuss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https://www.gradescope.com/courses/379811" TargetMode="External"/><Relationship Id="rId4" Type="http://schemas.openxmlformats.org/officeDocument/2006/relationships/hyperlink" Target="mailto:https://gitlab.cs.washington.ed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llev.com/cse390b"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nd2tetris.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urses.cs.washington.edu/courses/cse390b/22sp/projects/project1.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dstem.org/us/courses/21258/discuss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685800" y="2431662"/>
            <a:ext cx="7772400" cy="1467300"/>
          </a:xfrm>
          <a:prstGeom prst="rect">
            <a:avLst/>
          </a:prstGeom>
          <a:noFill/>
          <a:ln>
            <a:noFill/>
          </a:ln>
        </p:spPr>
        <p:txBody>
          <a:bodyPr spcFirstLastPara="1" wrap="square" lIns="91425" tIns="45700" rIns="91425" bIns="45700" anchor="t" anchorCtr="0">
            <a:noAutofit/>
          </a:bodyPr>
          <a:lstStyle/>
          <a:p>
            <a:pPr marL="119062" lvl="0" indent="-119062" algn="l" rtl="0">
              <a:lnSpc>
                <a:spcPct val="80000"/>
              </a:lnSpc>
              <a:spcBef>
                <a:spcPts val="0"/>
              </a:spcBef>
              <a:spcAft>
                <a:spcPts val="0"/>
              </a:spcAft>
              <a:buSzPts val="1400"/>
              <a:buNone/>
            </a:pPr>
            <a:r>
              <a:rPr lang="en-US" b="0" dirty="0"/>
              <a:t>Course Introduction</a:t>
            </a:r>
            <a:br>
              <a:rPr lang="en-US" b="0" dirty="0"/>
            </a:br>
            <a:endParaRPr sz="3100" dirty="0"/>
          </a:p>
          <a:p>
            <a:pPr marL="119062" lvl="0" indent="-119062" algn="l" rtl="0">
              <a:lnSpc>
                <a:spcPct val="80000"/>
              </a:lnSpc>
              <a:spcBef>
                <a:spcPts val="0"/>
              </a:spcBef>
              <a:spcAft>
                <a:spcPts val="0"/>
              </a:spcAft>
              <a:buSzPts val="1400"/>
              <a:buNone/>
            </a:pPr>
            <a:r>
              <a:rPr lang="en-US" sz="2400" i="1" dirty="0"/>
              <a:t>Welcome to CSE 390B!</a:t>
            </a:r>
            <a:endParaRPr sz="2400" i="1" dirty="0"/>
          </a:p>
        </p:txBody>
      </p:sp>
      <p:sp>
        <p:nvSpPr>
          <p:cNvPr id="51" name="Google Shape;51;p1"/>
          <p:cNvSpPr txBox="1">
            <a:spLocks noGrp="1"/>
          </p:cNvSpPr>
          <p:nvPr>
            <p:ph type="subTitle" idx="1"/>
          </p:nvPr>
        </p:nvSpPr>
        <p:spPr>
          <a:xfrm>
            <a:off x="685800" y="5468634"/>
            <a:ext cx="7772400" cy="167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US" sz="2400" dirty="0"/>
              <a:t>Introduction to CSE 390B, Course Logistics, and Programming Projects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7226799cf1_0_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Staff Roles</a:t>
            </a:r>
            <a:endParaRPr dirty="0"/>
          </a:p>
        </p:txBody>
      </p:sp>
      <p:sp>
        <p:nvSpPr>
          <p:cNvPr id="158" name="Google Shape;158;g7226799cf1_0_2"/>
          <p:cNvSpPr txBox="1">
            <a:spLocks noGrp="1"/>
          </p:cNvSpPr>
          <p:nvPr>
            <p:ph type="body" idx="1"/>
          </p:nvPr>
        </p:nvSpPr>
        <p:spPr>
          <a:xfrm>
            <a:off x="256349" y="1091075"/>
            <a:ext cx="3754669"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dirty="0"/>
              <a:t>Eric</a:t>
            </a:r>
            <a:endParaRPr sz="2500" b="1" dirty="0"/>
          </a:p>
          <a:p>
            <a:pPr marL="0" lvl="0" indent="0" algn="ctr" rtl="0">
              <a:lnSpc>
                <a:spcPct val="100000"/>
              </a:lnSpc>
              <a:spcBef>
                <a:spcPts val="560"/>
              </a:spcBef>
              <a:spcAft>
                <a:spcPts val="0"/>
              </a:spcAft>
              <a:buSzPts val="1680"/>
              <a:buNone/>
            </a:pPr>
            <a:r>
              <a:rPr lang="en-US" sz="1600" dirty="0"/>
              <a:t>Teaching the technical (bottom-up computing) and metacognitive (academic skill building)</a:t>
            </a:r>
            <a:endParaRPr sz="1600" dirty="0"/>
          </a:p>
        </p:txBody>
      </p:sp>
      <p:sp>
        <p:nvSpPr>
          <p:cNvPr id="159" name="Google Shape;159;g7226799cf1_0_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61" name="Google Shape;161;g7226799cf1_0_2"/>
          <p:cNvSpPr txBox="1">
            <a:spLocks noGrp="1"/>
          </p:cNvSpPr>
          <p:nvPr>
            <p:ph type="body" idx="1"/>
          </p:nvPr>
        </p:nvSpPr>
        <p:spPr>
          <a:xfrm>
            <a:off x="3954920" y="1091075"/>
            <a:ext cx="5097430"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dirty="0"/>
              <a:t>Audrey, Sean, Ghislaine, and Preston</a:t>
            </a:r>
            <a:endParaRPr sz="2500" b="1" dirty="0"/>
          </a:p>
          <a:p>
            <a:pPr marL="0" lvl="0" indent="0" algn="ctr" rtl="0">
              <a:lnSpc>
                <a:spcPct val="100000"/>
              </a:lnSpc>
              <a:spcBef>
                <a:spcPts val="560"/>
              </a:spcBef>
              <a:spcAft>
                <a:spcPts val="0"/>
              </a:spcAft>
              <a:buClr>
                <a:schemeClr val="dk1"/>
              </a:buClr>
              <a:buSzPts val="1100"/>
              <a:buFont typeface="Arial"/>
              <a:buNone/>
            </a:pPr>
            <a:r>
              <a:rPr lang="en-US" sz="1600" dirty="0"/>
              <a:t>Weekly TA meetings as a touch point in practicing the application on course concepts and study skills</a:t>
            </a:r>
            <a:endParaRPr sz="1600" dirty="0"/>
          </a:p>
        </p:txBody>
      </p:sp>
      <p:grpSp>
        <p:nvGrpSpPr>
          <p:cNvPr id="162" name="Google Shape;162;g7226799cf1_0_2"/>
          <p:cNvGrpSpPr/>
          <p:nvPr/>
        </p:nvGrpSpPr>
        <p:grpSpPr>
          <a:xfrm>
            <a:off x="1921551" y="2228473"/>
            <a:ext cx="5300891" cy="4808394"/>
            <a:chOff x="-65700" y="-844475"/>
            <a:chExt cx="9275400" cy="9275400"/>
          </a:xfrm>
        </p:grpSpPr>
        <p:sp>
          <p:nvSpPr>
            <p:cNvPr id="163" name="Google Shape;163;g7226799cf1_0_2"/>
            <p:cNvSpPr/>
            <p:nvPr/>
          </p:nvSpPr>
          <p:spPr>
            <a:xfrm>
              <a:off x="-65700" y="-844475"/>
              <a:ext cx="9275400" cy="9275400"/>
            </a:xfrm>
            <a:prstGeom prst="ellipse">
              <a:avLst/>
            </a:prstGeom>
            <a:solidFill>
              <a:srgbClr val="D9D2E9">
                <a:alpha val="48235"/>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164" name="Google Shape;164;g7226799cf1_0_2"/>
            <p:cNvSpPr txBox="1"/>
            <p:nvPr/>
          </p:nvSpPr>
          <p:spPr>
            <a:xfrm>
              <a:off x="3801299" y="-70064"/>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51C75"/>
                  </a:solidFill>
                  <a:latin typeface="Montserrat"/>
                  <a:ea typeface="Montserrat"/>
                  <a:cs typeface="Montserrat"/>
                  <a:sym typeface="Montserrat"/>
                </a:rPr>
                <a:t>The UW Student Experience</a:t>
              </a:r>
              <a:endParaRPr sz="1400" b="1" i="0" u="none" strike="noStrike" cap="none">
                <a:solidFill>
                  <a:srgbClr val="351C75"/>
                </a:solidFill>
                <a:latin typeface="Montserrat"/>
                <a:ea typeface="Montserrat"/>
                <a:cs typeface="Montserrat"/>
                <a:sym typeface="Montserrat"/>
              </a:endParaRPr>
            </a:p>
          </p:txBody>
        </p:sp>
      </p:grpSp>
      <p:sp>
        <p:nvSpPr>
          <p:cNvPr id="166" name="Google Shape;166;g7226799cf1_0_2"/>
          <p:cNvSpPr/>
          <p:nvPr/>
        </p:nvSpPr>
        <p:spPr>
          <a:xfrm>
            <a:off x="4371879" y="5288756"/>
            <a:ext cx="1522800" cy="1376700"/>
          </a:xfrm>
          <a:prstGeom prst="ellipse">
            <a:avLst/>
          </a:prstGeom>
          <a:solidFill>
            <a:srgbClr val="D9EAD3">
              <a:alpha val="48235"/>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Sociology</a:t>
            </a:r>
            <a:endParaRPr sz="1300" b="1" i="0" u="none" strike="noStrike" cap="none">
              <a:solidFill>
                <a:srgbClr val="38761D"/>
              </a:solidFill>
              <a:latin typeface="Montserrat"/>
              <a:ea typeface="Montserrat"/>
              <a:cs typeface="Montserrat"/>
              <a:sym typeface="Montserrat"/>
            </a:endParaRPr>
          </a:p>
        </p:txBody>
      </p:sp>
      <p:grpSp>
        <p:nvGrpSpPr>
          <p:cNvPr id="167" name="Google Shape;167;g7226799cf1_0_2"/>
          <p:cNvGrpSpPr/>
          <p:nvPr/>
        </p:nvGrpSpPr>
        <p:grpSpPr>
          <a:xfrm>
            <a:off x="1978062" y="3352013"/>
            <a:ext cx="2317143" cy="2144067"/>
            <a:chOff x="250175" y="1607700"/>
            <a:chExt cx="3837600" cy="3837600"/>
          </a:xfrm>
        </p:grpSpPr>
        <p:sp>
          <p:nvSpPr>
            <p:cNvPr id="168" name="Google Shape;168;g7226799cf1_0_2"/>
            <p:cNvSpPr/>
            <p:nvPr/>
          </p:nvSpPr>
          <p:spPr>
            <a:xfrm>
              <a:off x="250175" y="1607700"/>
              <a:ext cx="3837600" cy="3837600"/>
            </a:xfrm>
            <a:prstGeom prst="ellipse">
              <a:avLst/>
            </a:prstGeom>
            <a:solidFill>
              <a:srgbClr val="D9EAD3">
                <a:alpha val="48235"/>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169" name="Google Shape;169;g7226799cf1_0_2"/>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CSE</a:t>
              </a:r>
              <a:br>
                <a:rPr lang="en-US" sz="1400" b="1" i="0" u="none" strike="noStrike" cap="none">
                  <a:solidFill>
                    <a:srgbClr val="38761D"/>
                  </a:solidFill>
                  <a:latin typeface="Montserrat"/>
                  <a:ea typeface="Montserrat"/>
                  <a:cs typeface="Montserrat"/>
                  <a:sym typeface="Montserrat"/>
                </a:rPr>
              </a:br>
              <a:endParaRPr sz="1400" b="1" i="0" u="none" strike="noStrike" cap="none">
                <a:solidFill>
                  <a:srgbClr val="38761D"/>
                </a:solidFill>
                <a:latin typeface="Montserrat"/>
                <a:ea typeface="Montserrat"/>
                <a:cs typeface="Montserrat"/>
                <a:sym typeface="Montserrat"/>
              </a:endParaRPr>
            </a:p>
          </p:txBody>
        </p:sp>
      </p:grpSp>
      <p:grpSp>
        <p:nvGrpSpPr>
          <p:cNvPr id="170" name="Google Shape;170;g7226799cf1_0_2"/>
          <p:cNvGrpSpPr/>
          <p:nvPr/>
        </p:nvGrpSpPr>
        <p:grpSpPr>
          <a:xfrm>
            <a:off x="2377522" y="4205094"/>
            <a:ext cx="1518225" cy="1291002"/>
            <a:chOff x="1232800" y="2956675"/>
            <a:chExt cx="2267700" cy="2267700"/>
          </a:xfrm>
        </p:grpSpPr>
        <p:sp>
          <p:nvSpPr>
            <p:cNvPr id="171" name="Google Shape;171;g7226799cf1_0_2"/>
            <p:cNvSpPr/>
            <p:nvPr/>
          </p:nvSpPr>
          <p:spPr>
            <a:xfrm>
              <a:off x="1232800" y="2956675"/>
              <a:ext cx="2267700" cy="2267700"/>
            </a:xfrm>
            <a:prstGeom prst="ellipse">
              <a:avLst/>
            </a:prstGeom>
            <a:solidFill>
              <a:srgbClr val="CFE2F3">
                <a:alpha val="48235"/>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172" name="Google Shape;172;g7226799cf1_0_2"/>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B5394"/>
                  </a:solidFill>
                  <a:latin typeface="Montserrat"/>
                  <a:ea typeface="Montserrat"/>
                  <a:cs typeface="Montserrat"/>
                  <a:sym typeface="Montserrat"/>
                </a:rPr>
                <a:t>Nand2Tetris</a:t>
              </a:r>
              <a:endParaRPr sz="1200" b="1" i="0" u="none" strike="noStrike" cap="none" dirty="0">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B5394"/>
                  </a:solidFill>
                  <a:latin typeface="Montserrat"/>
                  <a:ea typeface="Montserrat"/>
                  <a:cs typeface="Montserrat"/>
                  <a:sym typeface="Montserrat"/>
                </a:rPr>
                <a:t>Projects</a:t>
              </a:r>
              <a:endParaRPr sz="1200" b="1" i="0" u="none" strike="noStrike" cap="none" dirty="0">
                <a:solidFill>
                  <a:srgbClr val="0B5394"/>
                </a:solidFill>
                <a:latin typeface="Montserrat"/>
                <a:ea typeface="Montserrat"/>
                <a:cs typeface="Montserrat"/>
                <a:sym typeface="Montserrat"/>
              </a:endParaRPr>
            </a:p>
          </p:txBody>
        </p:sp>
      </p:grpSp>
      <p:sp>
        <p:nvSpPr>
          <p:cNvPr id="173" name="Google Shape;173;g7226799cf1_0_2"/>
          <p:cNvSpPr txBox="1"/>
          <p:nvPr/>
        </p:nvSpPr>
        <p:spPr>
          <a:xfrm>
            <a:off x="3352000" y="5866290"/>
            <a:ext cx="11253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0B5394"/>
                </a:solidFill>
                <a:latin typeface="Montserrat"/>
                <a:ea typeface="Montserrat"/>
                <a:cs typeface="Montserrat"/>
                <a:sym typeface="Montserrat"/>
              </a:rPr>
              <a:t>CSE 390B</a:t>
            </a:r>
            <a:endParaRPr sz="1300" b="1" i="0" u="none" strike="noStrike" cap="none" dirty="0">
              <a:solidFill>
                <a:srgbClr val="0B5394"/>
              </a:solidFill>
              <a:latin typeface="Montserrat"/>
              <a:ea typeface="Montserrat"/>
              <a:cs typeface="Montserrat"/>
              <a:sym typeface="Montserrat"/>
            </a:endParaRPr>
          </a:p>
        </p:txBody>
      </p:sp>
      <p:cxnSp>
        <p:nvCxnSpPr>
          <p:cNvPr id="174" name="Google Shape;174;g7226799cf1_0_2"/>
          <p:cNvCxnSpPr>
            <a:cxnSpLocks/>
            <a:endCxn id="173" idx="0"/>
          </p:cNvCxnSpPr>
          <p:nvPr/>
        </p:nvCxnSpPr>
        <p:spPr>
          <a:xfrm flipH="1">
            <a:off x="3914650" y="5496090"/>
            <a:ext cx="216900" cy="370200"/>
          </a:xfrm>
          <a:prstGeom prst="straightConnector1">
            <a:avLst/>
          </a:prstGeom>
          <a:noFill/>
          <a:ln w="38100" cap="flat" cmpd="sng">
            <a:solidFill>
              <a:srgbClr val="6FA8DC"/>
            </a:solidFill>
            <a:prstDash val="solid"/>
            <a:round/>
            <a:headEnd type="stealth" w="med" len="med"/>
            <a:tailEnd type="none" w="sm" len="sm"/>
          </a:ln>
        </p:spPr>
      </p:cxnSp>
      <p:sp>
        <p:nvSpPr>
          <p:cNvPr id="175" name="Google Shape;175;g7226799cf1_0_2"/>
          <p:cNvSpPr/>
          <p:nvPr/>
        </p:nvSpPr>
        <p:spPr>
          <a:xfrm>
            <a:off x="3719200" y="3841015"/>
            <a:ext cx="2013600" cy="1752900"/>
          </a:xfrm>
          <a:prstGeom prst="ellipse">
            <a:avLst/>
          </a:prstGeom>
          <a:solidFill>
            <a:srgbClr val="CFE2F3">
              <a:alpha val="48235"/>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Metacognitive</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Skills</a:t>
            </a:r>
            <a:endParaRPr sz="1200" b="1" i="0" u="none" strike="noStrike" cap="none">
              <a:solidFill>
                <a:srgbClr val="0B5394"/>
              </a:solidFill>
              <a:latin typeface="Montserrat"/>
              <a:ea typeface="Montserrat"/>
              <a:cs typeface="Montserrat"/>
              <a:sym typeface="Montserrat"/>
            </a:endParaRPr>
          </a:p>
        </p:txBody>
      </p:sp>
      <p:cxnSp>
        <p:nvCxnSpPr>
          <p:cNvPr id="176" name="Google Shape;176;g7226799cf1_0_2"/>
          <p:cNvCxnSpPr>
            <a:endCxn id="173" idx="0"/>
          </p:cNvCxnSpPr>
          <p:nvPr/>
        </p:nvCxnSpPr>
        <p:spPr>
          <a:xfrm>
            <a:off x="3515350" y="5408190"/>
            <a:ext cx="399300" cy="458100"/>
          </a:xfrm>
          <a:prstGeom prst="straightConnector1">
            <a:avLst/>
          </a:prstGeom>
          <a:noFill/>
          <a:ln w="38100" cap="flat" cmpd="sng">
            <a:solidFill>
              <a:srgbClr val="6FA8DC"/>
            </a:solidFill>
            <a:prstDash val="solid"/>
            <a:round/>
            <a:headEnd type="stealth" w="med" len="med"/>
            <a:tailEnd type="none" w="sm" len="sm"/>
          </a:ln>
        </p:spPr>
      </p:cxnSp>
      <p:sp>
        <p:nvSpPr>
          <p:cNvPr id="177" name="Google Shape;177;g7226799cf1_0_2"/>
          <p:cNvSpPr txBox="1"/>
          <p:nvPr/>
        </p:nvSpPr>
        <p:spPr>
          <a:xfrm>
            <a:off x="3285073" y="4540457"/>
            <a:ext cx="1056300" cy="18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000000"/>
                </a:solidFill>
                <a:latin typeface="Calibri"/>
                <a:ea typeface="Calibri"/>
                <a:cs typeface="Calibri"/>
                <a:sym typeface="Calibri"/>
              </a:rPr>
              <a:t>Eric!</a:t>
            </a:r>
            <a:endParaRPr sz="1600" b="1" i="0" u="none" strike="noStrike" cap="none" dirty="0">
              <a:solidFill>
                <a:srgbClr val="000000"/>
              </a:solidFill>
              <a:latin typeface="Calibri"/>
              <a:ea typeface="Calibri"/>
              <a:cs typeface="Calibri"/>
              <a:sym typeface="Calibri"/>
            </a:endParaRPr>
          </a:p>
        </p:txBody>
      </p:sp>
      <p:sp>
        <p:nvSpPr>
          <p:cNvPr id="165" name="Google Shape;165;g7226799cf1_0_2"/>
          <p:cNvSpPr/>
          <p:nvPr/>
        </p:nvSpPr>
        <p:spPr>
          <a:xfrm>
            <a:off x="5544374" y="3882544"/>
            <a:ext cx="1425864" cy="1296900"/>
          </a:xfrm>
          <a:prstGeom prst="ellipse">
            <a:avLst/>
          </a:prstGeom>
          <a:solidFill>
            <a:srgbClr val="D9EAD3">
              <a:alpha val="48235"/>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38761D"/>
                </a:solidFill>
                <a:latin typeface="Montserrat"/>
                <a:ea typeface="Montserrat"/>
                <a:cs typeface="Montserrat"/>
                <a:sym typeface="Montserrat"/>
              </a:rPr>
              <a:t>Math</a:t>
            </a:r>
            <a:endParaRPr sz="1400" b="1" i="0" u="none" strike="noStrike" cap="none" dirty="0">
              <a:solidFill>
                <a:srgbClr val="38761D"/>
              </a:solidFill>
              <a:latin typeface="Montserrat"/>
              <a:ea typeface="Montserrat"/>
              <a:cs typeface="Montserrat"/>
              <a:sym typeface="Montserrat"/>
            </a:endParaRPr>
          </a:p>
        </p:txBody>
      </p:sp>
      <p:sp>
        <p:nvSpPr>
          <p:cNvPr id="179" name="Google Shape;179;g7226799cf1_0_2"/>
          <p:cNvSpPr txBox="1"/>
          <p:nvPr/>
        </p:nvSpPr>
        <p:spPr>
          <a:xfrm>
            <a:off x="4772885" y="4771112"/>
            <a:ext cx="1727996" cy="103528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Calibri"/>
                <a:ea typeface="Calibri"/>
                <a:cs typeface="Calibri"/>
                <a:sym typeface="Calibri"/>
              </a:rPr>
              <a:t>Audrey, Sean, Ghislaine, &amp; Preston!</a:t>
            </a:r>
            <a:endParaRPr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1000"/>
                                        <p:tgtEl>
                                          <p:spTgt spid="165"/>
                                        </p:tgtEl>
                                      </p:cBhvr>
                                    </p:animEffect>
                                  </p:childTnLst>
                                </p:cTn>
                              </p:par>
                              <p:par>
                                <p:cTn id="11" presetID="10" presetClass="entr" presetSubtype="0"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1000"/>
                                        <p:tgtEl>
                                          <p:spTgt spid="166"/>
                                        </p:tgtEl>
                                      </p:cBhvr>
                                    </p:animEffect>
                                  </p:childTnLst>
                                </p:cTn>
                              </p:par>
                              <p:par>
                                <p:cTn id="14" presetID="10" presetClass="entr" presetSubtype="0" fill="hold"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1000"/>
                                        <p:tgtEl>
                                          <p:spTgt spid="167"/>
                                        </p:tgtEl>
                                      </p:cBhvr>
                                    </p:animEffect>
                                  </p:childTnLst>
                                </p:cTn>
                              </p:par>
                              <p:par>
                                <p:cTn id="17" presetID="10" presetClass="entr" presetSubtype="0"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1000"/>
                                        <p:tgtEl>
                                          <p:spTgt spid="170"/>
                                        </p:tgtEl>
                                      </p:cBhvr>
                                    </p:animEffect>
                                  </p:childTnLst>
                                </p:cTn>
                              </p:par>
                              <p:par>
                                <p:cTn id="20" presetID="10" presetClass="entr" presetSubtype="0" fill="hold"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par>
                                <p:cTn id="23" presetID="10" presetClass="entr" presetSubtype="0"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fade">
                                      <p:cBhvr>
                                        <p:cTn id="25" dur="1000"/>
                                        <p:tgtEl>
                                          <p:spTgt spid="174"/>
                                        </p:tgtEl>
                                      </p:cBhvr>
                                    </p:animEffect>
                                  </p:childTnLst>
                                </p:cTn>
                              </p:par>
                              <p:par>
                                <p:cTn id="26" presetID="10" presetClass="entr" presetSubtype="0" fill="hold" nodeType="withEffect">
                                  <p:stCondLst>
                                    <p:cond delay="0"/>
                                  </p:stCondLst>
                                  <p:childTnLst>
                                    <p:set>
                                      <p:cBhvr>
                                        <p:cTn id="27" dur="1" fill="hold">
                                          <p:stCondLst>
                                            <p:cond delay="0"/>
                                          </p:stCondLst>
                                        </p:cTn>
                                        <p:tgtEl>
                                          <p:spTgt spid="175"/>
                                        </p:tgtEl>
                                        <p:attrNameLst>
                                          <p:attrName>style.visibility</p:attrName>
                                        </p:attrNameLst>
                                      </p:cBhvr>
                                      <p:to>
                                        <p:strVal val="visible"/>
                                      </p:to>
                                    </p:set>
                                    <p:animEffect transition="in" filter="fade">
                                      <p:cBhvr>
                                        <p:cTn id="28" dur="1000"/>
                                        <p:tgtEl>
                                          <p:spTgt spid="175"/>
                                        </p:tgtEl>
                                      </p:cBhvr>
                                    </p:animEffect>
                                  </p:childTnLst>
                                </p:cTn>
                              </p:par>
                              <p:par>
                                <p:cTn id="29" presetID="10"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1000"/>
                                        <p:tgtEl>
                                          <p:spTgt spid="17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Logistics: Grading Breakdown</a:t>
            </a:r>
            <a:endParaRPr/>
          </a:p>
        </p:txBody>
      </p:sp>
      <p:sp>
        <p:nvSpPr>
          <p:cNvPr id="185" name="Google Shape;185;p3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50%: A sequence of eight projects</a:t>
            </a:r>
            <a:endParaRPr dirty="0"/>
          </a:p>
          <a:p>
            <a:pPr marL="649224" lvl="1" indent="-283463" algn="l" rtl="0">
              <a:lnSpc>
                <a:spcPct val="100000"/>
              </a:lnSpc>
              <a:spcBef>
                <a:spcPts val="24"/>
              </a:spcBef>
              <a:spcAft>
                <a:spcPts val="0"/>
              </a:spcAft>
              <a:buSzPts val="2420"/>
              <a:buChar char="▪"/>
            </a:pPr>
            <a:r>
              <a:rPr lang="en-US" dirty="0"/>
              <a:t>Each will have a metacognitive and technical, programming component</a:t>
            </a:r>
          </a:p>
          <a:p>
            <a:pPr marL="649224" lvl="1" indent="-283463" algn="l" rtl="0">
              <a:lnSpc>
                <a:spcPct val="100000"/>
              </a:lnSpc>
              <a:spcBef>
                <a:spcPts val="24"/>
              </a:spcBef>
              <a:spcAft>
                <a:spcPts val="0"/>
              </a:spcAft>
              <a:buSzPts val="2420"/>
              <a:buChar char="▪"/>
            </a:pPr>
            <a:r>
              <a:rPr lang="en-US" dirty="0"/>
              <a:t>Projects will be assigned on Thursdays and generally due the following Thursday</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15%: Midterm Examination</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15%: Final Project &amp; Presentation</a:t>
            </a:r>
            <a:endParaRPr dirty="0"/>
          </a:p>
          <a:p>
            <a:pPr marL="347472" lvl="0" indent="-215392" algn="l" rtl="0">
              <a:lnSpc>
                <a:spcPct val="100000"/>
              </a:lnSpc>
              <a:spcBef>
                <a:spcPts val="440"/>
              </a:spcBef>
              <a:spcAft>
                <a:spcPts val="0"/>
              </a:spcAft>
              <a:buSzPts val="2080"/>
              <a:buFont typeface="Noto Sans Symbols"/>
              <a:buNone/>
            </a:pPr>
            <a:endParaRPr lang="en-US" dirty="0"/>
          </a:p>
          <a:p>
            <a:pPr marL="347472" lvl="0" indent="-347472"/>
            <a:r>
              <a:rPr lang="en-US" dirty="0"/>
              <a:t>20%: Participation</a:t>
            </a:r>
          </a:p>
          <a:p>
            <a:pPr marL="649224" lvl="1" indent="-283463"/>
            <a:r>
              <a:rPr lang="en-US" dirty="0"/>
              <a:t>10%: Lecture attendance and Poll Everywhere questions</a:t>
            </a:r>
          </a:p>
          <a:p>
            <a:pPr marL="649224" lvl="1" indent="-283463"/>
            <a:r>
              <a:rPr lang="en-US" dirty="0"/>
              <a:t>10% Student-TA meeting attendance and engagement</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86" name="Google Shape;186;p3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Logistics: Academic Integrity</a:t>
            </a:r>
            <a:endParaRPr dirty="0"/>
          </a:p>
        </p:txBody>
      </p:sp>
      <p:sp>
        <p:nvSpPr>
          <p:cNvPr id="185" name="Google Shape;185;p3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Work to be completed and submitted </a:t>
            </a:r>
            <a:r>
              <a:rPr lang="en-US" b="1" dirty="0"/>
              <a:t>individually</a:t>
            </a:r>
            <a:endParaRPr b="1" dirty="0"/>
          </a:p>
          <a:p>
            <a:pPr marL="649224" lvl="1" indent="-283463" algn="l" rtl="0">
              <a:lnSpc>
                <a:spcPct val="100000"/>
              </a:lnSpc>
              <a:spcBef>
                <a:spcPts val="24"/>
              </a:spcBef>
              <a:spcAft>
                <a:spcPts val="0"/>
              </a:spcAft>
              <a:buSzPts val="2420"/>
              <a:buChar char="▪"/>
            </a:pPr>
            <a:r>
              <a:rPr lang="en-US" dirty="0"/>
              <a:t>Do not share your solutions with others</a:t>
            </a:r>
            <a:br>
              <a:rPr lang="en-US" dirty="0"/>
            </a:br>
            <a:endParaRPr lang="en-US" dirty="0"/>
          </a:p>
          <a:p>
            <a:pPr marL="347472" lvl="0" indent="-347472"/>
            <a:r>
              <a:rPr lang="en-US" dirty="0"/>
              <a:t>Collaboration allowed and </a:t>
            </a:r>
            <a:r>
              <a:rPr lang="en-US" i="1" dirty="0"/>
              <a:t>encouraged</a:t>
            </a:r>
            <a:r>
              <a:rPr lang="en-US" dirty="0"/>
              <a:t>, but discussions must be at a high-level</a:t>
            </a:r>
            <a:endParaRPr lang="en-US" b="1" dirty="0"/>
          </a:p>
          <a:p>
            <a:pPr marL="649224" lvl="1" indent="-283463"/>
            <a:r>
              <a:rPr lang="en-US" dirty="0"/>
              <a:t>You may share implementation strategies and debugging tricks, but NOT lines of code or your entire solution</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Do not seek answers or solutions from those not in the class or from the website</a:t>
            </a:r>
          </a:p>
          <a:p>
            <a:pPr marL="0" lvl="0" indent="0" algn="l" rtl="0">
              <a:lnSpc>
                <a:spcPct val="100000"/>
              </a:lnSpc>
              <a:spcBef>
                <a:spcPts val="440"/>
              </a:spcBef>
              <a:spcAft>
                <a:spcPts val="0"/>
              </a:spcAft>
              <a:buSzPts val="2080"/>
              <a:buNone/>
            </a:pPr>
            <a:endParaRPr lang="en-US" dirty="0"/>
          </a:p>
          <a:p>
            <a:pPr marL="347472" lvl="0" indent="-347472" algn="l" rtl="0">
              <a:lnSpc>
                <a:spcPct val="100000"/>
              </a:lnSpc>
              <a:spcBef>
                <a:spcPts val="440"/>
              </a:spcBef>
              <a:spcAft>
                <a:spcPts val="0"/>
              </a:spcAft>
              <a:buSzPts val="2080"/>
              <a:buFont typeface="Noto Sans Symbols"/>
              <a:buChar char="❖"/>
            </a:pPr>
            <a:r>
              <a:rPr lang="en-US" dirty="0"/>
              <a:t>If you have any questions about what is considered academic integrity or not, please ask the course staff</a:t>
            </a:r>
            <a:endParaRPr dirty="0"/>
          </a:p>
        </p:txBody>
      </p:sp>
      <p:sp>
        <p:nvSpPr>
          <p:cNvPr id="186" name="Google Shape;186;p3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Tree>
    <p:extLst>
      <p:ext uri="{BB962C8B-B14F-4D97-AF65-F5344CB8AC3E}">
        <p14:creationId xmlns:p14="http://schemas.microsoft.com/office/powerpoint/2010/main" val="8928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Logistics: Student-TA Meetings</a:t>
            </a:r>
            <a:endParaRPr dirty="0"/>
          </a:p>
        </p:txBody>
      </p:sp>
      <p:sp>
        <p:nvSpPr>
          <p:cNvPr id="199" name="Google Shape;199;p40"/>
          <p:cNvSpPr txBox="1">
            <a:spLocks noGrp="1"/>
          </p:cNvSpPr>
          <p:nvPr>
            <p:ph type="body" idx="1"/>
          </p:nvPr>
        </p:nvSpPr>
        <p:spPr>
          <a:xfrm>
            <a:off x="396875" y="1362075"/>
            <a:ext cx="853418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Weekly 1:1 Student-TA Meetings</a:t>
            </a:r>
            <a:endParaRPr dirty="0"/>
          </a:p>
          <a:p>
            <a:pPr marL="649224" lvl="1" indent="-283463" algn="l" rtl="0">
              <a:lnSpc>
                <a:spcPct val="100000"/>
              </a:lnSpc>
              <a:spcBef>
                <a:spcPts val="24"/>
              </a:spcBef>
              <a:spcAft>
                <a:spcPts val="0"/>
              </a:spcAft>
              <a:buSzPts val="2420"/>
              <a:buChar char="▪"/>
            </a:pPr>
            <a:r>
              <a:rPr lang="en-US" dirty="0"/>
              <a:t>A required element of the course (factored into participation grade)</a:t>
            </a:r>
            <a:endParaRPr dirty="0"/>
          </a:p>
          <a:p>
            <a:pPr marL="649224" lvl="1" indent="-283463" algn="l" rtl="0">
              <a:lnSpc>
                <a:spcPct val="100000"/>
              </a:lnSpc>
              <a:spcBef>
                <a:spcPts val="24"/>
              </a:spcBef>
              <a:spcAft>
                <a:spcPts val="0"/>
              </a:spcAft>
              <a:buSzPts val="2420"/>
              <a:buChar char="▪"/>
            </a:pPr>
            <a:r>
              <a:rPr lang="en-US" dirty="0"/>
              <a:t>45 minutes each week (the first meeting will be one hour)</a:t>
            </a:r>
            <a:endParaRPr dirty="0"/>
          </a:p>
          <a:p>
            <a:pPr marL="649224" lvl="1" indent="-283463" algn="l" rtl="0">
              <a:lnSpc>
                <a:spcPct val="100000"/>
              </a:lnSpc>
              <a:spcBef>
                <a:spcPts val="24"/>
              </a:spcBef>
              <a:spcAft>
                <a:spcPts val="0"/>
              </a:spcAft>
              <a:buSzPts val="2420"/>
              <a:buChar char="▪"/>
            </a:pPr>
            <a:r>
              <a:rPr lang="en-US" dirty="0"/>
              <a:t>1:1 Student-TA meetings will begin Week 2 based on the availability of you and the TA</a:t>
            </a:r>
          </a:p>
          <a:p>
            <a:pPr marL="649224" lvl="1" indent="-283463" algn="l" rtl="0">
              <a:lnSpc>
                <a:spcPct val="100000"/>
              </a:lnSpc>
              <a:spcBef>
                <a:spcPts val="24"/>
              </a:spcBef>
              <a:spcAft>
                <a:spcPts val="0"/>
              </a:spcAft>
              <a:buSzPts val="2420"/>
              <a:buChar char="▪"/>
            </a:pPr>
            <a:endParaRPr sz="2600" dirty="0"/>
          </a:p>
          <a:p>
            <a:pPr marL="347472" lvl="0" indent="-347472" algn="l" rtl="0">
              <a:lnSpc>
                <a:spcPct val="100000"/>
              </a:lnSpc>
              <a:spcBef>
                <a:spcPts val="440"/>
              </a:spcBef>
              <a:spcAft>
                <a:spcPts val="0"/>
              </a:spcAft>
              <a:buSzPts val="2080"/>
              <a:buFont typeface="Noto Sans Symbols"/>
              <a:buChar char="❖"/>
            </a:pPr>
            <a:r>
              <a:rPr lang="en-US" dirty="0"/>
              <a:t>Student Expectations</a:t>
            </a:r>
            <a:endParaRPr dirty="0"/>
          </a:p>
          <a:p>
            <a:pPr marL="649224" lvl="1" indent="-283463" algn="l" rtl="0">
              <a:lnSpc>
                <a:spcPct val="100000"/>
              </a:lnSpc>
              <a:spcBef>
                <a:spcPts val="24"/>
              </a:spcBef>
              <a:spcAft>
                <a:spcPts val="0"/>
              </a:spcAft>
              <a:buSzPts val="2420"/>
              <a:buChar char="▪"/>
            </a:pPr>
            <a:r>
              <a:rPr lang="en-US" dirty="0"/>
              <a:t>Come prepared, on time, and ready to work</a:t>
            </a:r>
            <a:endParaRPr dirty="0"/>
          </a:p>
          <a:p>
            <a:pPr marL="649224" lvl="1" indent="-283463" algn="l" rtl="0">
              <a:lnSpc>
                <a:spcPct val="100000"/>
              </a:lnSpc>
              <a:spcBef>
                <a:spcPts val="24"/>
              </a:spcBef>
              <a:spcAft>
                <a:spcPts val="0"/>
              </a:spcAft>
              <a:buSzPts val="2420"/>
              <a:buChar char="▪"/>
            </a:pPr>
            <a:r>
              <a:rPr lang="en-US" dirty="0"/>
              <a:t>Absences or frequent reschedules will negatively impact your grade</a:t>
            </a:r>
          </a:p>
          <a:p>
            <a:pPr marL="649224" lvl="1" indent="-283463" algn="l" rtl="0">
              <a:lnSpc>
                <a:spcPct val="100000"/>
              </a:lnSpc>
              <a:spcBef>
                <a:spcPts val="24"/>
              </a:spcBef>
              <a:spcAft>
                <a:spcPts val="0"/>
              </a:spcAft>
              <a:buSzPts val="2420"/>
              <a:buChar char="▪"/>
            </a:pPr>
            <a:r>
              <a:rPr lang="en-US" dirty="0"/>
              <a:t>See </a:t>
            </a:r>
            <a:r>
              <a:rPr lang="en-US" dirty="0">
                <a:solidFill>
                  <a:srgbClr val="0462C2"/>
                </a:solidFill>
                <a:hlinkClick r:id="rId3">
                  <a:extLst>
                    <a:ext uri="{A12FA001-AC4F-418D-AE19-62706E023703}">
                      <ahyp:hlinkClr xmlns:ahyp="http://schemas.microsoft.com/office/drawing/2018/hyperlinkcolor" val="tx"/>
                    </a:ext>
                  </a:extLst>
                </a:hlinkClick>
              </a:rPr>
              <a:t>syllabus</a:t>
            </a:r>
            <a:r>
              <a:rPr lang="en-US" dirty="0"/>
              <a:t> for additional information and policies</a:t>
            </a:r>
          </a:p>
          <a:p>
            <a:pPr marL="365761" lvl="1" indent="0" algn="l" rtl="0">
              <a:lnSpc>
                <a:spcPct val="100000"/>
              </a:lnSpc>
              <a:spcBef>
                <a:spcPts val="24"/>
              </a:spcBef>
              <a:spcAft>
                <a:spcPts val="0"/>
              </a:spcAft>
              <a:buSzPts val="2420"/>
              <a:buNone/>
            </a:pPr>
            <a:endParaRPr sz="2800" dirty="0"/>
          </a:p>
          <a:p>
            <a:pPr marL="347472" lvl="0" indent="-347472" algn="l" rtl="0">
              <a:lnSpc>
                <a:spcPct val="100000"/>
              </a:lnSpc>
              <a:spcBef>
                <a:spcPts val="440"/>
              </a:spcBef>
              <a:spcAft>
                <a:spcPts val="0"/>
              </a:spcAft>
              <a:buSzPts val="2080"/>
              <a:buFont typeface="Noto Sans Symbols"/>
              <a:buChar char="❖"/>
            </a:pPr>
            <a:r>
              <a:rPr lang="en-US" dirty="0"/>
              <a:t>TAs will coordinate the first Student-TA Meeting</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00" name="Google Shape;200;p4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Logistics: Lecture Pre-readings</a:t>
            </a:r>
            <a:endParaRPr/>
          </a:p>
        </p:txBody>
      </p:sp>
      <p:sp>
        <p:nvSpPr>
          <p:cNvPr id="213" name="Google Shape;213;p42"/>
          <p:cNvSpPr txBox="1">
            <a:spLocks noGrp="1"/>
          </p:cNvSpPr>
          <p:nvPr>
            <p:ph type="body" idx="1"/>
          </p:nvPr>
        </p:nvSpPr>
        <p:spPr>
          <a:xfrm>
            <a:off x="396876" y="1362075"/>
            <a:ext cx="8405982"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Short readings to be completed before each lecture</a:t>
            </a:r>
            <a:endParaRPr dirty="0"/>
          </a:p>
          <a:p>
            <a:pPr marL="649224" lvl="1" indent="-283463" algn="l" rtl="0">
              <a:lnSpc>
                <a:spcPct val="100000"/>
              </a:lnSpc>
              <a:spcBef>
                <a:spcPts val="24"/>
              </a:spcBef>
              <a:spcAft>
                <a:spcPts val="0"/>
              </a:spcAft>
              <a:buSzPts val="2420"/>
              <a:buChar char="▪"/>
            </a:pPr>
            <a:r>
              <a:rPr lang="en-US" dirty="0"/>
              <a:t>Posted under the course calendar under each lecture</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Allows for more student interaction and engagement with course material during lecture</a:t>
            </a:r>
            <a:endParaRPr dirty="0"/>
          </a:p>
          <a:p>
            <a:pPr marL="649224" lvl="1" indent="-283463" algn="l" rtl="0">
              <a:lnSpc>
                <a:spcPct val="100000"/>
              </a:lnSpc>
              <a:spcBef>
                <a:spcPts val="24"/>
              </a:spcBef>
              <a:spcAft>
                <a:spcPts val="0"/>
              </a:spcAft>
              <a:buSzPts val="2420"/>
              <a:buChar char="▪"/>
            </a:pPr>
            <a:r>
              <a:rPr lang="en-US" dirty="0"/>
              <a:t>Individual or group work during lecture for project preparation</a:t>
            </a:r>
            <a:endParaRPr dirty="0"/>
          </a:p>
          <a:p>
            <a:pPr marL="365760" lvl="1" indent="0"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Research shows that “active learning” leads to improved learning and better grades (Freeman et al., 2014)</a:t>
            </a:r>
            <a:endParaRPr dirty="0"/>
          </a:p>
          <a:p>
            <a:pPr marL="649224" lvl="1" indent="-283463" algn="l" rtl="0">
              <a:lnSpc>
                <a:spcPct val="100000"/>
              </a:lnSpc>
              <a:spcBef>
                <a:spcPts val="24"/>
              </a:spcBef>
              <a:spcAft>
                <a:spcPts val="0"/>
              </a:spcAft>
              <a:buSzPts val="2420"/>
              <a:buChar char="▪"/>
            </a:pPr>
            <a:r>
              <a:rPr lang="en-US" dirty="0"/>
              <a:t>Added benefit of interacting with your peers and the course staff</a:t>
            </a:r>
            <a:endParaRPr dirty="0"/>
          </a:p>
          <a:p>
            <a:pPr marL="0" lvl="0" indent="0"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14" name="Google Shape;214;p4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
        <p:nvSpPr>
          <p:cNvPr id="2" name="Rectangle 1">
            <a:extLst>
              <a:ext uri="{FF2B5EF4-FFF2-40B4-BE49-F238E27FC236}">
                <a16:creationId xmlns:a16="http://schemas.microsoft.com/office/drawing/2014/main" id="{86CE7BE0-17A6-DB48-A86A-D201E4E07BE2}"/>
              </a:ext>
            </a:extLst>
          </p:cNvPr>
          <p:cNvSpPr/>
          <p:nvPr/>
        </p:nvSpPr>
        <p:spPr>
          <a:xfrm>
            <a:off x="0" y="6457255"/>
            <a:ext cx="8647438" cy="400110"/>
          </a:xfrm>
          <a:prstGeom prst="rect">
            <a:avLst/>
          </a:prstGeom>
        </p:spPr>
        <p:txBody>
          <a:bodyPr wrap="square">
            <a:spAutoFit/>
          </a:bodyPr>
          <a:lstStyle/>
          <a:p>
            <a:r>
              <a:rPr lang="en-US" sz="1000" dirty="0"/>
              <a:t>Freeman, Scott et al. “Active learning increases student performance in science, engineering, and mathematics.” </a:t>
            </a:r>
            <a:r>
              <a:rPr lang="en-US" sz="1000" i="1" dirty="0"/>
              <a:t>Proceedings of the National Academy of Sciences of the United States of America</a:t>
            </a:r>
            <a:r>
              <a:rPr lang="en-US" sz="1000" dirty="0"/>
              <a:t> 111, 23 (2014): 8410–8415. https://</a:t>
            </a:r>
            <a:r>
              <a:rPr lang="en-US" sz="1000" dirty="0" err="1"/>
              <a:t>www.pnas.org</a:t>
            </a:r>
            <a:r>
              <a:rPr lang="en-US" sz="1000" dirty="0"/>
              <a:t>/content/111/23/8410.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Logistics: Lecture Polling</a:t>
            </a:r>
            <a:endParaRPr/>
          </a:p>
        </p:txBody>
      </p:sp>
      <p:sp>
        <p:nvSpPr>
          <p:cNvPr id="227" name="Google Shape;227;p4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A way for you to instantly practice and solidify the concepts covered in lecture</a:t>
            </a:r>
          </a:p>
          <a:p>
            <a:pPr marL="649224" lvl="1" indent="-283463"/>
            <a:r>
              <a:rPr lang="en-US" dirty="0"/>
              <a:t>Research shows the act of thinking about an application question is a highly effective way to learn</a:t>
            </a:r>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Font typeface="Noto Sans Symbols"/>
              <a:buChar char="❖"/>
            </a:pPr>
            <a:r>
              <a:rPr lang="en-US" dirty="0"/>
              <a:t>Factored into participation grade (completion only)</a:t>
            </a:r>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We will be using Poll Everywhere</a:t>
            </a:r>
            <a:endParaRPr dirty="0"/>
          </a:p>
          <a:p>
            <a:pPr marL="649224" lvl="1" indent="-283463" algn="l" rtl="0">
              <a:lnSpc>
                <a:spcPct val="100000"/>
              </a:lnSpc>
              <a:spcBef>
                <a:spcPts val="24"/>
              </a:spcBef>
              <a:spcAft>
                <a:spcPts val="0"/>
              </a:spcAft>
              <a:buSzPts val="2420"/>
              <a:buChar char="▪"/>
            </a:pPr>
            <a:r>
              <a:rPr lang="en-US" dirty="0"/>
              <a:t>Sign up now for an account at </a:t>
            </a:r>
            <a:r>
              <a:rPr lang="en-US" u="sng" dirty="0">
                <a:solidFill>
                  <a:srgbClr val="0462C2"/>
                </a:solidFill>
                <a:hlinkClick r:id="rId3">
                  <a:extLst>
                    <a:ext uri="{A12FA001-AC4F-418D-AE19-62706E023703}">
                      <ahyp:hlinkClr xmlns:ahyp="http://schemas.microsoft.com/office/drawing/2018/hyperlinkcolor" val="tx"/>
                    </a:ext>
                  </a:extLst>
                </a:hlinkClick>
              </a:rPr>
              <a:t>https://pollev.com/</a:t>
            </a:r>
            <a:endParaRPr lang="en-US" u="sng" dirty="0">
              <a:solidFill>
                <a:srgbClr val="0462C2"/>
              </a:solidFill>
            </a:endParaRPr>
          </a:p>
          <a:p>
            <a:pPr marL="649224" lvl="1" indent="-283463" algn="l" rtl="0">
              <a:lnSpc>
                <a:spcPct val="100000"/>
              </a:lnSpc>
              <a:spcBef>
                <a:spcPts val="24"/>
              </a:spcBef>
              <a:spcAft>
                <a:spcPts val="0"/>
              </a:spcAft>
              <a:buSzPts val="2420"/>
              <a:buChar char="▪"/>
            </a:pPr>
            <a:r>
              <a:rPr lang="en-US" dirty="0">
                <a:solidFill>
                  <a:schemeClr val="tx1"/>
                </a:solidFill>
              </a:rPr>
              <a:t>New policy that requires SSO log-on</a:t>
            </a:r>
            <a:endParaRPr dirty="0">
              <a:solidFill>
                <a:schemeClr val="tx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8" name="Google Shape;228;p4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DA578A-F446-714E-BC42-BE070A8DFEA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3" name="Title 2">
            <a:extLst>
              <a:ext uri="{FF2B5EF4-FFF2-40B4-BE49-F238E27FC236}">
                <a16:creationId xmlns:a16="http://schemas.microsoft.com/office/drawing/2014/main" id="{FDC14AF7-7399-1C43-B4ED-25861C57B219}"/>
              </a:ext>
            </a:extLst>
          </p:cNvPr>
          <p:cNvSpPr>
            <a:spLocks noGrp="1"/>
          </p:cNvSpPr>
          <p:nvPr>
            <p:ph type="title"/>
          </p:nvPr>
        </p:nvSpPr>
        <p:spPr>
          <a:xfrm>
            <a:off x="374090" y="1352397"/>
            <a:ext cx="8388910" cy="762000"/>
          </a:xfrm>
        </p:spPr>
        <p:txBody>
          <a:bodyPr/>
          <a:lstStyle/>
          <a:p>
            <a:r>
              <a:rPr lang="en-US" sz="3200" dirty="0"/>
              <a:t>How will Poll Everywhere be used in lectures?</a:t>
            </a:r>
          </a:p>
        </p:txBody>
      </p:sp>
      <p:sp>
        <p:nvSpPr>
          <p:cNvPr id="4" name="Text Placeholder 3">
            <a:extLst>
              <a:ext uri="{FF2B5EF4-FFF2-40B4-BE49-F238E27FC236}">
                <a16:creationId xmlns:a16="http://schemas.microsoft.com/office/drawing/2014/main" id="{F5D99308-74D9-B34C-B324-7B4E44957540}"/>
              </a:ext>
            </a:extLst>
          </p:cNvPr>
          <p:cNvSpPr>
            <a:spLocks noGrp="1"/>
          </p:cNvSpPr>
          <p:nvPr>
            <p:ph type="body" idx="4294967295"/>
          </p:nvPr>
        </p:nvSpPr>
        <p:spPr>
          <a:xfrm>
            <a:off x="396875" y="2181109"/>
            <a:ext cx="8366125" cy="4972050"/>
          </a:xfrm>
        </p:spPr>
        <p:txBody>
          <a:bodyPr/>
          <a:lstStyle/>
          <a:p>
            <a:pPr marL="610870" indent="-514350">
              <a:buSzPct val="100000"/>
              <a:buFont typeface="+mj-lt"/>
              <a:buAutoNum type="alphaUcPeriod"/>
            </a:pPr>
            <a:r>
              <a:rPr lang="en-US" dirty="0">
                <a:solidFill>
                  <a:srgbClr val="FF9A01"/>
                </a:solidFill>
              </a:rPr>
              <a:t>To grade you on whether you get the questions we ask correct</a:t>
            </a:r>
          </a:p>
          <a:p>
            <a:pPr marL="610870" indent="-514350">
              <a:buSzPct val="100000"/>
              <a:buFont typeface="+mj-lt"/>
              <a:buAutoNum type="alphaUcPeriod"/>
            </a:pPr>
            <a:r>
              <a:rPr lang="en-US" dirty="0">
                <a:solidFill>
                  <a:srgbClr val="00B050"/>
                </a:solidFill>
              </a:rPr>
              <a:t>To aid your learning by giving you a chance to practice applying the material we are covering</a:t>
            </a:r>
          </a:p>
          <a:p>
            <a:pPr marL="610870" indent="-514350">
              <a:buSzPct val="100000"/>
              <a:buFont typeface="+mj-lt"/>
              <a:buAutoNum type="alphaUcPeriod"/>
            </a:pPr>
            <a:r>
              <a:rPr lang="en-US" dirty="0">
                <a:solidFill>
                  <a:srgbClr val="FF329A"/>
                </a:solidFill>
              </a:rPr>
              <a:t>To factor into the participation grade based on correctness of responses</a:t>
            </a:r>
          </a:p>
          <a:p>
            <a:pPr marL="610870" indent="-514350">
              <a:buSzPct val="100000"/>
              <a:buFont typeface="+mj-lt"/>
              <a:buAutoNum type="alphaUcPeriod"/>
            </a:pPr>
            <a:r>
              <a:rPr lang="en-US" dirty="0">
                <a:solidFill>
                  <a:srgbClr val="00B0F0"/>
                </a:solidFill>
              </a:rPr>
              <a:t>To see who is paying attention during lecture</a:t>
            </a:r>
          </a:p>
          <a:p>
            <a:pPr marL="610870" indent="-514350">
              <a:buSzPct val="100000"/>
              <a:buFont typeface="+mj-lt"/>
              <a:buAutoNum type="alphaUcPeriod"/>
            </a:pPr>
            <a:r>
              <a:rPr lang="en-US" dirty="0">
                <a:solidFill>
                  <a:srgbClr val="9A6533"/>
                </a:solidFill>
              </a:rPr>
              <a:t>We’re lost…</a:t>
            </a:r>
          </a:p>
        </p:txBody>
      </p:sp>
    </p:spTree>
    <p:extLst>
      <p:ext uri="{BB962C8B-B14F-4D97-AF65-F5344CB8AC3E}">
        <p14:creationId xmlns:p14="http://schemas.microsoft.com/office/powerpoint/2010/main" val="383671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Logistics: Late Policy</a:t>
            </a:r>
            <a:endParaRPr/>
          </a:p>
        </p:txBody>
      </p:sp>
      <p:sp>
        <p:nvSpPr>
          <p:cNvPr id="241" name="Google Shape;241;p45"/>
          <p:cNvSpPr txBox="1">
            <a:spLocks noGrp="1"/>
          </p:cNvSpPr>
          <p:nvPr>
            <p:ph type="body" idx="1"/>
          </p:nvPr>
        </p:nvSpPr>
        <p:spPr>
          <a:xfrm>
            <a:off x="396875" y="1362075"/>
            <a:ext cx="855639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t>Five late days </a:t>
            </a:r>
            <a:r>
              <a:rPr lang="en-US" dirty="0"/>
              <a:t>for the quarter</a:t>
            </a:r>
            <a:endParaRPr dirty="0"/>
          </a:p>
          <a:p>
            <a:pPr marL="649224" lvl="1" indent="-283463" algn="l" rtl="0">
              <a:lnSpc>
                <a:spcPct val="100000"/>
              </a:lnSpc>
              <a:spcBef>
                <a:spcPts val="24"/>
              </a:spcBef>
              <a:spcAft>
                <a:spcPts val="0"/>
              </a:spcAft>
              <a:buSzPts val="2420"/>
              <a:buChar char="▪"/>
            </a:pPr>
            <a:r>
              <a:rPr lang="en-US" dirty="0"/>
              <a:t>Do not need to tell the course staff ahead of time</a:t>
            </a:r>
          </a:p>
          <a:p>
            <a:pPr marL="649224" lvl="1" indent="-283463" algn="l" rtl="0">
              <a:lnSpc>
                <a:spcPct val="100000"/>
              </a:lnSpc>
              <a:spcBef>
                <a:spcPts val="24"/>
              </a:spcBef>
              <a:spcAft>
                <a:spcPts val="0"/>
              </a:spcAft>
              <a:buSzPts val="2420"/>
              <a:buChar char="▪"/>
            </a:pPr>
            <a:r>
              <a:rPr lang="en-US" b="1" dirty="0"/>
              <a:t>Maximum of two late days</a:t>
            </a:r>
            <a:r>
              <a:rPr lang="en-US" dirty="0"/>
              <a:t> can be used per project</a:t>
            </a:r>
          </a:p>
          <a:p>
            <a:pPr marL="649224" lvl="1" indent="-283463" algn="l" rtl="0">
              <a:lnSpc>
                <a:spcPct val="100000"/>
              </a:lnSpc>
              <a:spcBef>
                <a:spcPts val="24"/>
              </a:spcBef>
              <a:spcAft>
                <a:spcPts val="0"/>
              </a:spcAft>
              <a:buSzPts val="2420"/>
              <a:buChar char="▪"/>
            </a:pPr>
            <a:r>
              <a:rPr lang="en-US" dirty="0"/>
              <a:t>Use late days wisely, intended to offer additional flexibility</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Under extenuating circumstances, you may make an extension request</a:t>
            </a:r>
          </a:p>
          <a:p>
            <a:pPr marL="649224" lvl="1" indent="-283463"/>
            <a:r>
              <a:rPr lang="en-US" dirty="0"/>
              <a:t>Only considered if the request is made before the project deadline</a:t>
            </a:r>
          </a:p>
          <a:p>
            <a:pPr marL="649224" lvl="1" indent="-283463" algn="l" rtl="0">
              <a:lnSpc>
                <a:spcPct val="100000"/>
              </a:lnSpc>
              <a:spcBef>
                <a:spcPts val="24"/>
              </a:spcBef>
              <a:spcAft>
                <a:spcPts val="0"/>
              </a:spcAft>
              <a:buSzPts val="2420"/>
              <a:buChar char="▪"/>
            </a:pPr>
            <a:r>
              <a:rPr lang="en-US" dirty="0"/>
              <a:t>See </a:t>
            </a:r>
            <a:r>
              <a:rPr lang="en-US" u="sng" dirty="0">
                <a:solidFill>
                  <a:srgbClr val="0462C2"/>
                </a:solidFill>
                <a:hlinkClick r:id="rId3">
                  <a:extLst>
                    <a:ext uri="{A12FA001-AC4F-418D-AE19-62706E023703}">
                      <ahyp:hlinkClr xmlns:ahyp="http://schemas.microsoft.com/office/drawing/2018/hyperlinkcolor" val="tx"/>
                    </a:ext>
                  </a:extLst>
                </a:hlinkClick>
              </a:rPr>
              <a:t>syllabus</a:t>
            </a:r>
            <a:r>
              <a:rPr lang="en-US" dirty="0"/>
              <a:t> for extension request instructions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You are </a:t>
            </a:r>
            <a:r>
              <a:rPr lang="en-US" i="1" dirty="0"/>
              <a:t>guaranteed</a:t>
            </a:r>
            <a:r>
              <a:rPr lang="en-US" dirty="0"/>
              <a:t> to pass the course if you meet all minimum passing requirements of each project</a:t>
            </a:r>
          </a:p>
          <a:p>
            <a:pPr marL="649224" lvl="1" indent="-283463"/>
            <a:r>
              <a:rPr lang="en-US" dirty="0"/>
              <a:t>Importance of staying persistent and resilient</a:t>
            </a:r>
          </a:p>
        </p:txBody>
      </p:sp>
      <p:sp>
        <p:nvSpPr>
          <p:cNvPr id="242" name="Google Shape;242;p4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Logistics: Late Policy</a:t>
            </a:r>
            <a:endParaRPr dirty="0"/>
          </a:p>
        </p:txBody>
      </p:sp>
      <p:sp>
        <p:nvSpPr>
          <p:cNvPr id="241" name="Google Shape;241;p45"/>
          <p:cNvSpPr txBox="1">
            <a:spLocks noGrp="1"/>
          </p:cNvSpPr>
          <p:nvPr>
            <p:ph type="body" idx="1"/>
          </p:nvPr>
        </p:nvSpPr>
        <p:spPr>
          <a:xfrm>
            <a:off x="396875" y="1362075"/>
            <a:ext cx="855639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Projects submitted past late days allotted or new deadline via extension request will receive a </a:t>
            </a:r>
            <a:r>
              <a:rPr lang="en-US" b="1" dirty="0"/>
              <a:t>10% deduction</a:t>
            </a:r>
            <a:r>
              <a:rPr lang="en-US" dirty="0"/>
              <a:t> per day</a:t>
            </a:r>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lgn="l" rtl="0">
              <a:lnSpc>
                <a:spcPct val="100000"/>
              </a:lnSpc>
              <a:spcBef>
                <a:spcPts val="440"/>
              </a:spcBef>
              <a:spcAft>
                <a:spcPts val="0"/>
              </a:spcAft>
              <a:buSzPts val="2080"/>
              <a:buFont typeface="Noto Sans Symbols"/>
              <a:buChar char="❖"/>
            </a:pPr>
            <a:r>
              <a:rPr lang="en-US" dirty="0"/>
              <a:t>Example scenario: Submitting a project three days late would use two late days and receive a 10% deduction</a:t>
            </a:r>
          </a:p>
        </p:txBody>
      </p:sp>
      <p:sp>
        <p:nvSpPr>
          <p:cNvPr id="242" name="Google Shape;242;p4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Tree>
    <p:extLst>
      <p:ext uri="{BB962C8B-B14F-4D97-AF65-F5344CB8AC3E}">
        <p14:creationId xmlns:p14="http://schemas.microsoft.com/office/powerpoint/2010/main" val="27023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Logistics: Course Resources</a:t>
            </a:r>
            <a:endParaRPr/>
          </a:p>
        </p:txBody>
      </p:sp>
      <p:sp>
        <p:nvSpPr>
          <p:cNvPr id="248" name="Google Shape;248;p4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rgbClr val="0462C2"/>
                </a:solidFill>
                <a:hlinkClick r:id="rId3">
                  <a:extLst>
                    <a:ext uri="{A12FA001-AC4F-418D-AE19-62706E023703}">
                      <ahyp:hlinkClr xmlns:ahyp="http://schemas.microsoft.com/office/drawing/2018/hyperlinkcolor" val="tx"/>
                    </a:ext>
                  </a:extLst>
                </a:hlinkClick>
              </a:rPr>
              <a:t>Course Webpage</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Main source for everything related to CSE 390B</a:t>
            </a:r>
          </a:p>
          <a:p>
            <a:pPr marL="649224" lvl="1" indent="-283463" algn="l" rtl="0">
              <a:lnSpc>
                <a:spcPct val="100000"/>
              </a:lnSpc>
              <a:spcBef>
                <a:spcPts val="24"/>
              </a:spcBef>
              <a:spcAft>
                <a:spcPts val="0"/>
              </a:spcAft>
              <a:buSzPts val="2420"/>
              <a:buChar char="▪"/>
            </a:pPr>
            <a:r>
              <a:rPr lang="en-US" dirty="0"/>
              <a:t>Includes syllabus, course calendar, project specifications, and all the relevant resources for the course</a:t>
            </a:r>
          </a:p>
          <a:p>
            <a:pPr marL="365761" lvl="1" indent="0"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rgbClr val="0462C2"/>
                </a:solidFill>
                <a:hlinkClick r:id="rId4">
                  <a:extLst>
                    <a:ext uri="{A12FA001-AC4F-418D-AE19-62706E023703}">
                      <ahyp:hlinkClr xmlns:ahyp="http://schemas.microsoft.com/office/drawing/2018/hyperlinkcolor" val="tx"/>
                    </a:ext>
                  </a:extLst>
                </a:hlinkClick>
              </a:rPr>
              <a:t>Canvas</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Access to lecture recordings via Panopto</a:t>
            </a:r>
          </a:p>
          <a:p>
            <a:pPr marL="649224" lvl="1" indent="-283463" algn="l" rtl="0">
              <a:lnSpc>
                <a:spcPct val="100000"/>
              </a:lnSpc>
              <a:spcBef>
                <a:spcPts val="24"/>
              </a:spcBef>
              <a:spcAft>
                <a:spcPts val="0"/>
              </a:spcAft>
              <a:buSzPts val="2420"/>
              <a:buChar char="▪"/>
            </a:pPr>
            <a:r>
              <a:rPr lang="en-US" dirty="0"/>
              <a:t>Check remaining late days (updated after every project)</a:t>
            </a:r>
          </a:p>
          <a:p>
            <a:pPr marL="649224" lvl="1" indent="-283463" algn="l" rtl="0">
              <a:lnSpc>
                <a:spcPct val="100000"/>
              </a:lnSpc>
              <a:spcBef>
                <a:spcPts val="24"/>
              </a:spcBef>
              <a:spcAft>
                <a:spcPts val="0"/>
              </a:spcAft>
              <a:buSzPts val="2420"/>
              <a:buChar char="▪"/>
            </a:pPr>
            <a:r>
              <a:rPr lang="en-US" dirty="0"/>
              <a:t>Accessing necessary resources for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Mailing Lists</a:t>
            </a:r>
            <a:endParaRPr dirty="0"/>
          </a:p>
          <a:p>
            <a:pPr marL="649224" lvl="1" indent="-283463"/>
            <a:r>
              <a:rPr lang="en-US" dirty="0"/>
              <a:t>Course staff will reach out via </a:t>
            </a:r>
            <a:r>
              <a:rPr lang="en-US" u="sng" dirty="0">
                <a:solidFill>
                  <a:srgbClr val="0462C2"/>
                </a:solidFill>
                <a:hlinkClick r:id="rId5">
                  <a:extLst>
                    <a:ext uri="{A12FA001-AC4F-418D-AE19-62706E023703}">
                      <ahyp:hlinkClr xmlns:ahyp="http://schemas.microsoft.com/office/drawing/2018/hyperlinkcolor" val="tx"/>
                    </a:ext>
                  </a:extLst>
                </a:hlinkClick>
              </a:rPr>
              <a:t>cse390b_sp22@uw.edu</a:t>
            </a:r>
            <a:r>
              <a:rPr lang="en-US" dirty="0"/>
              <a:t> for urgent course announcements</a:t>
            </a:r>
          </a:p>
          <a:p>
            <a:pPr marL="649224" lvl="1" indent="-283463"/>
            <a:r>
              <a:rPr lang="en-US" dirty="0"/>
              <a:t>Email </a:t>
            </a:r>
            <a:r>
              <a:rPr lang="en-US" dirty="0">
                <a:solidFill>
                  <a:srgbClr val="0462C2"/>
                </a:solidFill>
                <a:hlinkClick r:id="rId6">
                  <a:extLst>
                    <a:ext uri="{A12FA001-AC4F-418D-AE19-62706E023703}">
                      <ahyp:hlinkClr xmlns:ahyp="http://schemas.microsoft.com/office/drawing/2018/hyperlinkcolor" val="tx"/>
                    </a:ext>
                  </a:extLst>
                </a:hlinkClick>
              </a:rPr>
              <a:t>cse390b-staff@cs.washingtonn.edu</a:t>
            </a:r>
            <a:r>
              <a:rPr lang="en-US" dirty="0">
                <a:solidFill>
                  <a:srgbClr val="0462C2"/>
                </a:solidFill>
              </a:rPr>
              <a:t> </a:t>
            </a:r>
            <a:r>
              <a:rPr lang="en-US" dirty="0"/>
              <a:t>for any urgent matters</a:t>
            </a:r>
          </a:p>
        </p:txBody>
      </p:sp>
      <p:sp>
        <p:nvSpPr>
          <p:cNvPr id="249" name="Google Shape;249;p4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65" name="Google Shape;65;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What is CSE 390B About?</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Overview of CSE 390B</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Why the Course Matters</a:t>
            </a:r>
            <a:endParaRPr b="1" dirty="0">
              <a:solidFill>
                <a:srgbClr val="4B2A85"/>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Expectations</a:t>
            </a:r>
          </a:p>
          <a:p>
            <a:pPr marL="649224" lvl="1" indent="-283463" algn="l" rtl="0">
              <a:lnSpc>
                <a:spcPct val="100000"/>
              </a:lnSpc>
              <a:spcBef>
                <a:spcPts val="24"/>
              </a:spcBef>
              <a:spcAft>
                <a:spcPts val="0"/>
              </a:spcAft>
              <a:buSzPts val="2420"/>
              <a:buChar char="▪"/>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66" name="Google Shape;6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Logistics: Course Resources</a:t>
            </a:r>
            <a:endParaRPr dirty="0"/>
          </a:p>
        </p:txBody>
      </p:sp>
      <p:sp>
        <p:nvSpPr>
          <p:cNvPr id="255" name="Google Shape;255;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rgbClr val="0462C2"/>
                </a:solidFill>
                <a:hlinkClick r:id="rId3">
                  <a:extLst>
                    <a:ext uri="{A12FA001-AC4F-418D-AE19-62706E023703}">
                      <ahyp:hlinkClr xmlns:ahyp="http://schemas.microsoft.com/office/drawing/2018/hyperlinkcolor" val="tx"/>
                    </a:ext>
                  </a:extLst>
                </a:hlinkClick>
              </a:rPr>
              <a:t>Ed Discussion Board</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The place to ask and answer questions related to the class (logistics, projects, general questions, etc.)</a:t>
            </a:r>
            <a:endParaRPr dirty="0"/>
          </a:p>
          <a:p>
            <a:pPr marL="649224" lvl="1" indent="-283463" algn="l" rtl="0">
              <a:lnSpc>
                <a:spcPct val="100000"/>
              </a:lnSpc>
              <a:spcBef>
                <a:spcPts val="24"/>
              </a:spcBef>
              <a:spcAft>
                <a:spcPts val="0"/>
              </a:spcAft>
              <a:buSzPts val="2420"/>
              <a:buChar char="▪"/>
            </a:pPr>
            <a:r>
              <a:rPr lang="en-US" dirty="0"/>
              <a:t>Course staff will post non-urgent announcements here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rgbClr val="0462C2"/>
                </a:solidFill>
                <a:hlinkClick r:id="rId4">
                  <a:extLst>
                    <a:ext uri="{A12FA001-AC4F-418D-AE19-62706E023703}">
                      <ahyp:hlinkClr xmlns:ahyp="http://schemas.microsoft.com/office/drawing/2018/hyperlinkcolor" val="tx"/>
                    </a:ext>
                  </a:extLst>
                </a:hlinkClick>
              </a:rPr>
              <a:t>GitLab</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Project distribution and submission</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err="1">
                <a:solidFill>
                  <a:srgbClr val="0462C2"/>
                </a:solidFill>
                <a:hlinkClick r:id="rId5">
                  <a:extLst>
                    <a:ext uri="{A12FA001-AC4F-418D-AE19-62706E023703}">
                      <ahyp:hlinkClr xmlns:ahyp="http://schemas.microsoft.com/office/drawing/2018/hyperlinkcolor" val="tx"/>
                    </a:ext>
                  </a:extLst>
                </a:hlinkClick>
              </a:rPr>
              <a:t>Gradescope</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Where you will submit the metacognitive parts of the projects</a:t>
            </a:r>
          </a:p>
          <a:p>
            <a:pPr marL="649224" lvl="1" indent="-283463" algn="l" rtl="0">
              <a:lnSpc>
                <a:spcPct val="100000"/>
              </a:lnSpc>
              <a:spcBef>
                <a:spcPts val="24"/>
              </a:spcBef>
              <a:spcAft>
                <a:spcPts val="0"/>
              </a:spcAft>
              <a:buSzPts val="2420"/>
              <a:buChar char="▪"/>
            </a:pPr>
            <a:r>
              <a:rPr lang="en-US" dirty="0"/>
              <a:t>You will receive your project grades and feedback here</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6" name="Google Shape;256;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Meet Your Peers</a:t>
            </a:r>
            <a:endParaRPr dirty="0"/>
          </a:p>
        </p:txBody>
      </p:sp>
      <p:sp>
        <p:nvSpPr>
          <p:cNvPr id="269" name="Google Shape;269;p4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Font typeface="Calibri"/>
              <a:buAutoNum type="arabicPeriod"/>
            </a:pPr>
            <a:r>
              <a:rPr lang="en-US" dirty="0"/>
              <a:t>Introduce yourself! Share your name, pronouns, and a unique fact about yourself</a:t>
            </a:r>
            <a:br>
              <a:rPr lang="en-US" dirty="0"/>
            </a:br>
            <a:endParaRPr dirty="0"/>
          </a:p>
          <a:p>
            <a:pPr marL="457200" lvl="0" indent="-381000" algn="l" rtl="0">
              <a:lnSpc>
                <a:spcPct val="100000"/>
              </a:lnSpc>
              <a:spcBef>
                <a:spcPts val="0"/>
              </a:spcBef>
              <a:spcAft>
                <a:spcPts val="0"/>
              </a:spcAft>
              <a:buSzPts val="2400"/>
              <a:buFont typeface="Calibri"/>
              <a:buAutoNum type="arabicPeriod"/>
            </a:pPr>
            <a:r>
              <a:rPr lang="en-US" dirty="0"/>
              <a:t>Share what you are excited for in CSE 390B</a:t>
            </a:r>
            <a:br>
              <a:rPr lang="en-US" dirty="0"/>
            </a:br>
            <a:endParaRPr dirty="0"/>
          </a:p>
          <a:p>
            <a:pPr marL="457200" lvl="0" indent="-381000" algn="l" rtl="0">
              <a:lnSpc>
                <a:spcPct val="100000"/>
              </a:lnSpc>
              <a:spcBef>
                <a:spcPts val="0"/>
              </a:spcBef>
              <a:spcAft>
                <a:spcPts val="0"/>
              </a:spcAft>
              <a:buSzPts val="2400"/>
              <a:buFont typeface="Calibri"/>
              <a:buAutoNum type="arabicPeriod"/>
            </a:pPr>
            <a:r>
              <a:rPr lang="en-US" dirty="0"/>
              <a:t>Share what you are concerned about in CSE 390B</a:t>
            </a:r>
          </a:p>
          <a:p>
            <a:pPr marL="76200" lvl="0" indent="0" algn="l" rtl="0">
              <a:lnSpc>
                <a:spcPct val="100000"/>
              </a:lnSpc>
              <a:spcBef>
                <a:spcPts val="0"/>
              </a:spcBef>
              <a:spcAft>
                <a:spcPts val="0"/>
              </a:spcAft>
              <a:buSzPts val="2400"/>
              <a:buNone/>
            </a:pPr>
            <a:endParaRPr lang="en-US" dirty="0"/>
          </a:p>
          <a:p>
            <a:pPr marL="347472" lvl="0" indent="-347472"/>
            <a:r>
              <a:rPr lang="en-US" dirty="0"/>
              <a:t>Appoint a </a:t>
            </a:r>
            <a:r>
              <a:rPr lang="en-US" u="sng" dirty="0"/>
              <a:t>facilitator</a:t>
            </a:r>
            <a:r>
              <a:rPr lang="en-US" dirty="0"/>
              <a:t> to steer the conversations</a:t>
            </a:r>
          </a:p>
          <a:p>
            <a:pPr marL="347472" lvl="0" indent="-347472"/>
            <a:endParaRPr lang="en-US" dirty="0"/>
          </a:p>
          <a:p>
            <a:pPr marL="347472" lvl="0" indent="-347472"/>
            <a:r>
              <a:rPr lang="en-US" dirty="0"/>
              <a:t>Appoint </a:t>
            </a:r>
            <a:r>
              <a:rPr lang="en-US" u="sng" dirty="0"/>
              <a:t>three presenters</a:t>
            </a:r>
            <a:r>
              <a:rPr lang="en-US" dirty="0"/>
              <a:t>: (1) Share the names in your group, (2) share one excitement about CSE 390B, and (3) share one concern about CSE 390B</a:t>
            </a:r>
          </a:p>
        </p:txBody>
      </p:sp>
      <p:sp>
        <p:nvSpPr>
          <p:cNvPr id="270" name="Google Shape;270;p4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cxnSp>
        <p:nvCxnSpPr>
          <p:cNvPr id="8" name="Straight Connector 7">
            <a:extLst>
              <a:ext uri="{FF2B5EF4-FFF2-40B4-BE49-F238E27FC236}">
                <a16:creationId xmlns:a16="http://schemas.microsoft.com/office/drawing/2014/main" id="{9774B726-DAC3-924C-9A78-6D4EF4ECF99D}"/>
              </a:ext>
            </a:extLst>
          </p:cNvPr>
          <p:cNvCxnSpPr>
            <a:cxnSpLocks/>
          </p:cNvCxnSpPr>
          <p:nvPr/>
        </p:nvCxnSpPr>
        <p:spPr>
          <a:xfrm>
            <a:off x="588936" y="4068305"/>
            <a:ext cx="8028122"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Five-minute Break!</a:t>
            </a:r>
            <a:endParaRPr dirty="0"/>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We’ll take a five-minute break close to the middle of every lecture</a:t>
            </a:r>
          </a:p>
          <a:p>
            <a:pPr marL="649224" lvl="1" indent="-283463" algn="l" rtl="0">
              <a:lnSpc>
                <a:spcPct val="100000"/>
              </a:lnSpc>
              <a:spcBef>
                <a:spcPts val="24"/>
              </a:spcBef>
              <a:spcAft>
                <a:spcPts val="0"/>
              </a:spcAft>
              <a:buSzPts val="2420"/>
              <a:buChar char="▪"/>
            </a:pPr>
            <a:r>
              <a:rPr lang="en-US" dirty="0"/>
              <a:t>Feel free to stand up, stretch, use the restroom, drink some water, review your notes, or ask questions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We’ll be back at:</a:t>
            </a:r>
          </a:p>
          <a:p>
            <a:pPr marL="0" lvl="0" indent="0">
              <a:buNone/>
            </a:pPr>
            <a:endParaRPr lang="en-US" dirty="0"/>
          </a:p>
          <a:p>
            <a:pPr marL="347472" lvl="0" indent="-347472"/>
            <a:r>
              <a:rPr lang="en-US" dirty="0"/>
              <a:t>Research shows that mid-lecture breaks reduce the decline of attention (Olmsted, 1999)</a:t>
            </a:r>
          </a:p>
          <a:p>
            <a:pPr marL="347472" lvl="0" indent="-347472"/>
            <a:endParaRPr lang="en-US" dirty="0"/>
          </a:p>
          <a:p>
            <a:pPr marL="347472" lvl="0" indent="-347472"/>
            <a:r>
              <a:rPr lang="en-US" dirty="0"/>
              <a:t>Any song recommendations? Respond on Poll Everywhere at </a:t>
            </a:r>
            <a:r>
              <a:rPr lang="en-US" dirty="0">
                <a:solidFill>
                  <a:srgbClr val="0462C2"/>
                </a:solidFill>
                <a:hlinkClick r:id="rId3">
                  <a:extLst>
                    <a:ext uri="{A12FA001-AC4F-418D-AE19-62706E023703}">
                      <ahyp:hlinkClr xmlns:ahyp="http://schemas.microsoft.com/office/drawing/2018/hyperlinkcolor" val="tx"/>
                    </a:ext>
                  </a:extLst>
                </a:hlinkClick>
              </a:rPr>
              <a:t>https://</a:t>
            </a:r>
            <a:r>
              <a:rPr lang="en-US" dirty="0" err="1">
                <a:solidFill>
                  <a:srgbClr val="0462C2"/>
                </a:solidFill>
                <a:hlinkClick r:id="rId3">
                  <a:extLst>
                    <a:ext uri="{A12FA001-AC4F-418D-AE19-62706E023703}">
                      <ahyp:hlinkClr xmlns:ahyp="http://schemas.microsoft.com/office/drawing/2018/hyperlinkcolor" val="tx"/>
                    </a:ext>
                  </a:extLst>
                </a:hlinkClick>
              </a:rPr>
              <a:t>pollev.com</a:t>
            </a:r>
            <a:r>
              <a:rPr lang="en-US" dirty="0">
                <a:solidFill>
                  <a:srgbClr val="0462C2"/>
                </a:solidFill>
                <a:hlinkClick r:id="rId3">
                  <a:extLst>
                    <a:ext uri="{A12FA001-AC4F-418D-AE19-62706E023703}">
                      <ahyp:hlinkClr xmlns:ahyp="http://schemas.microsoft.com/office/drawing/2018/hyperlinkcolor" val="tx"/>
                    </a:ext>
                  </a:extLst>
                </a:hlinkClick>
              </a:rPr>
              <a:t>/cse390b</a:t>
            </a:r>
            <a:endParaRPr lang="en-US" dirty="0">
              <a:solidFill>
                <a:srgbClr val="0462C2"/>
              </a:solidFill>
            </a:endParaRPr>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5" name="Rectangle 4">
            <a:extLst>
              <a:ext uri="{FF2B5EF4-FFF2-40B4-BE49-F238E27FC236}">
                <a16:creationId xmlns:a16="http://schemas.microsoft.com/office/drawing/2014/main" id="{2B264857-AB7F-2E46-910D-64CA11588FB7}"/>
              </a:ext>
            </a:extLst>
          </p:cNvPr>
          <p:cNvSpPr/>
          <p:nvPr/>
        </p:nvSpPr>
        <p:spPr>
          <a:xfrm>
            <a:off x="0" y="6457255"/>
            <a:ext cx="8647438" cy="400110"/>
          </a:xfrm>
          <a:prstGeom prst="rect">
            <a:avLst/>
          </a:prstGeom>
        </p:spPr>
        <p:txBody>
          <a:bodyPr wrap="square">
            <a:spAutoFit/>
          </a:bodyPr>
          <a:lstStyle/>
          <a:p>
            <a:r>
              <a:rPr lang="en-US" sz="1000" dirty="0"/>
              <a:t>Olmsted III, John. “The Mid-Lecture Break: When Less Is More.” </a:t>
            </a:r>
            <a:r>
              <a:rPr lang="en-US" sz="1000" i="1" dirty="0"/>
              <a:t>Journal of Chemical Education</a:t>
            </a:r>
            <a:r>
              <a:rPr lang="en-US" sz="1000" dirty="0"/>
              <a:t> (1999). https://</a:t>
            </a:r>
            <a:r>
              <a:rPr lang="en-US" sz="1000" dirty="0" err="1"/>
              <a:t>pubs.acs.org</a:t>
            </a:r>
            <a:r>
              <a:rPr lang="en-US" sz="1000" dirty="0"/>
              <a:t>/</a:t>
            </a:r>
            <a:r>
              <a:rPr lang="en-US" sz="1000" dirty="0" err="1"/>
              <a:t>doi</a:t>
            </a:r>
            <a:r>
              <a:rPr lang="en-US" sz="1000" dirty="0"/>
              <a:t>/abs/10.1021/ed076p525.</a:t>
            </a:r>
          </a:p>
        </p:txBody>
      </p:sp>
    </p:spTree>
    <p:extLst>
      <p:ext uri="{BB962C8B-B14F-4D97-AF65-F5344CB8AC3E}">
        <p14:creationId xmlns:p14="http://schemas.microsoft.com/office/powerpoint/2010/main" val="243207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65" name="Google Shape;65;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What is CSE 390B About?</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Overview of CSE 390B</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Why the Course Matters</a:t>
            </a:r>
            <a:endParaRPr dirty="0">
              <a:solidFill>
                <a:schemeClr val="tx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Expectations</a:t>
            </a:r>
          </a:p>
          <a:p>
            <a:pPr marL="649224" lvl="1" indent="-283463" algn="l" rtl="0">
              <a:lnSpc>
                <a:spcPct val="100000"/>
              </a:lnSpc>
              <a:spcBef>
                <a:spcPts val="24"/>
              </a:spcBef>
              <a:spcAft>
                <a:spcPts val="0"/>
              </a:spcAft>
              <a:buSzPts val="2420"/>
              <a:buChar char="▪"/>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Programming Project Series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Nand2tetris Overview</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Tools demonstration</a:t>
            </a:r>
            <a:endParaRPr b="1" dirty="0">
              <a:solidFill>
                <a:srgbClr val="4B2A85"/>
              </a:solidFill>
            </a:endParaRPr>
          </a:p>
        </p:txBody>
      </p:sp>
      <p:sp>
        <p:nvSpPr>
          <p:cNvPr id="66" name="Google Shape;6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Tree>
    <p:extLst>
      <p:ext uri="{BB962C8B-B14F-4D97-AF65-F5344CB8AC3E}">
        <p14:creationId xmlns:p14="http://schemas.microsoft.com/office/powerpoint/2010/main" val="1466163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nand2tetris</a:t>
            </a:r>
            <a:endParaRPr dirty="0"/>
          </a:p>
          <a:p>
            <a:pPr marL="649224" lvl="1" indent="-283463" algn="l" rtl="0">
              <a:lnSpc>
                <a:spcPct val="100000"/>
              </a:lnSpc>
              <a:spcBef>
                <a:spcPts val="24"/>
              </a:spcBef>
              <a:spcAft>
                <a:spcPts val="0"/>
              </a:spcAft>
              <a:buSzPts val="2420"/>
              <a:buChar char="▪"/>
            </a:pPr>
            <a:r>
              <a:rPr lang="en-US" dirty="0"/>
              <a:t>You will build an entire (simulated) computer</a:t>
            </a:r>
            <a:endParaRPr dirty="0"/>
          </a:p>
          <a:p>
            <a:pPr marL="649224" lvl="1" indent="-283463" algn="l" rtl="0">
              <a:lnSpc>
                <a:spcPct val="100000"/>
              </a:lnSpc>
              <a:spcBef>
                <a:spcPts val="24"/>
              </a:spcBef>
              <a:spcAft>
                <a:spcPts val="0"/>
              </a:spcAft>
              <a:buSzPts val="2420"/>
              <a:buChar char="▪"/>
            </a:pPr>
            <a:r>
              <a:rPr lang="en-US" dirty="0"/>
              <a:t>Source: Single hardware logic gate</a:t>
            </a:r>
          </a:p>
          <a:p>
            <a:pPr marL="649224" lvl="1" indent="-283463" algn="l" rtl="0">
              <a:lnSpc>
                <a:spcPct val="100000"/>
              </a:lnSpc>
              <a:spcBef>
                <a:spcPts val="24"/>
              </a:spcBef>
              <a:spcAft>
                <a:spcPts val="0"/>
              </a:spcAft>
              <a:buSzPts val="2420"/>
              <a:buChar char="▪"/>
            </a:pPr>
            <a:r>
              <a:rPr lang="en-US" dirty="0"/>
              <a:t>Destination: A computer program that runs a game of Tetris</a:t>
            </a:r>
            <a:endParaRPr dirty="0"/>
          </a:p>
          <a:p>
            <a:pPr marL="649224" lvl="1" indent="-283463" algn="l" rtl="0">
              <a:lnSpc>
                <a:spcPct val="100000"/>
              </a:lnSpc>
              <a:spcBef>
                <a:spcPts val="24"/>
              </a:spcBef>
              <a:spcAft>
                <a:spcPts val="0"/>
              </a:spcAft>
              <a:buSzPts val="2420"/>
              <a:buChar char="▪"/>
            </a:pPr>
            <a:r>
              <a:rPr lang="en-US" dirty="0"/>
              <a:t>Topics: Hardware concepts (Boolean logic, sequential logic, computer chips, etc.), low-level software, fundamentals of operating systems, virtual machines, compilers</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Acknowledgements</a:t>
            </a:r>
            <a:endParaRPr dirty="0"/>
          </a:p>
          <a:p>
            <a:pPr marL="649224" lvl="1" indent="-283463" algn="l" rtl="0">
              <a:lnSpc>
                <a:spcPct val="100000"/>
              </a:lnSpc>
              <a:spcBef>
                <a:spcPts val="24"/>
              </a:spcBef>
              <a:spcAft>
                <a:spcPts val="0"/>
              </a:spcAft>
              <a:buSzPts val="2420"/>
              <a:buChar char="▪"/>
            </a:pPr>
            <a:r>
              <a:rPr lang="en-US" dirty="0"/>
              <a:t>Projects adapted from the </a:t>
            </a:r>
            <a:r>
              <a:rPr lang="en-US" dirty="0">
                <a:solidFill>
                  <a:srgbClr val="0462C2"/>
                </a:solidFill>
                <a:hlinkClick r:id="rId3">
                  <a:extLst>
                    <a:ext uri="{A12FA001-AC4F-418D-AE19-62706E023703}">
                      <ahyp:hlinkClr xmlns:ahyp="http://schemas.microsoft.com/office/drawing/2018/hyperlinkcolor" val="tx"/>
                    </a:ext>
                  </a:extLst>
                </a:hlinkClick>
              </a:rPr>
              <a:t>open-source nand2tetris curriculum</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Everything you need will be distributed by the course staff</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Programming Project Series</a:t>
            </a:r>
            <a:endParaRPr dirty="0"/>
          </a:p>
        </p:txBody>
      </p:sp>
      <p:sp>
        <p:nvSpPr>
          <p:cNvPr id="290" name="Google Shape;290;p5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Getting your assignments</a:t>
            </a:r>
            <a:endParaRPr dirty="0"/>
          </a:p>
          <a:p>
            <a:pPr marL="649224" lvl="1" indent="-283463" algn="l" rtl="0">
              <a:lnSpc>
                <a:spcPct val="100000"/>
              </a:lnSpc>
              <a:spcBef>
                <a:spcPts val="24"/>
              </a:spcBef>
              <a:spcAft>
                <a:spcPts val="0"/>
              </a:spcAft>
              <a:buSzPts val="2420"/>
              <a:buChar char="▪"/>
            </a:pPr>
            <a:r>
              <a:rPr lang="en-US" dirty="0"/>
              <a:t>You will have your own GitLab repository for the quarter</a:t>
            </a:r>
            <a:endParaRPr dirty="0"/>
          </a:p>
          <a:p>
            <a:pPr marL="1051560" lvl="2" indent="-274320" algn="l" rtl="0">
              <a:lnSpc>
                <a:spcPct val="100000"/>
              </a:lnSpc>
              <a:spcBef>
                <a:spcPts val="0"/>
              </a:spcBef>
              <a:spcAft>
                <a:spcPts val="0"/>
              </a:spcAft>
              <a:buSzPts val="2200"/>
              <a:buFont typeface="Arial"/>
              <a:buChar char="•"/>
            </a:pPr>
            <a:r>
              <a:rPr lang="en-US" dirty="0"/>
              <a:t>For distributing starter code</a:t>
            </a:r>
            <a:endParaRPr dirty="0"/>
          </a:p>
          <a:p>
            <a:pPr marL="1051560" lvl="2" indent="-274320" algn="l" rtl="0">
              <a:lnSpc>
                <a:spcPct val="100000"/>
              </a:lnSpc>
              <a:spcBef>
                <a:spcPts val="0"/>
              </a:spcBef>
              <a:spcAft>
                <a:spcPts val="0"/>
              </a:spcAft>
              <a:buSzPts val="2200"/>
              <a:buFont typeface="Arial"/>
              <a:buChar char="•"/>
            </a:pPr>
            <a:r>
              <a:rPr lang="en-US" dirty="0"/>
              <a:t>Used for organizing and submitting your projects</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Specifications, textbook chapters, and references will be on the course website</a:t>
            </a:r>
            <a:endParaRPr dirty="0"/>
          </a:p>
          <a:p>
            <a:pPr marL="649224" lvl="1" indent="-283463" algn="l" rtl="0">
              <a:lnSpc>
                <a:spcPct val="100000"/>
              </a:lnSpc>
              <a:spcBef>
                <a:spcPts val="24"/>
              </a:spcBef>
              <a:spcAft>
                <a:spcPts val="0"/>
              </a:spcAft>
              <a:buSzPts val="2420"/>
              <a:buChar char="▪"/>
            </a:pPr>
            <a:r>
              <a:rPr lang="en-US" dirty="0"/>
              <a:t>We’ll provide the instructions you need for using Git</a:t>
            </a: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91" name="Google Shape;291;p5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Programming Project Series</a:t>
            </a:r>
            <a:endParaRPr dirty="0"/>
          </a:p>
        </p:txBody>
      </p:sp>
      <p:sp>
        <p:nvSpPr>
          <p:cNvPr id="297" name="Google Shape;297;p5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Roadmap for completing the programming projects:</a:t>
            </a:r>
            <a:endParaRPr dirty="0"/>
          </a:p>
        </p:txBody>
      </p:sp>
      <p:sp>
        <p:nvSpPr>
          <p:cNvPr id="298" name="Google Shape;298;p5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sp>
        <p:nvSpPr>
          <p:cNvPr id="299" name="Google Shape;299;p53"/>
          <p:cNvSpPr/>
          <p:nvPr/>
        </p:nvSpPr>
        <p:spPr>
          <a:xfrm>
            <a:off x="238275" y="2202625"/>
            <a:ext cx="1671900" cy="24798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In </a:t>
            </a:r>
            <a:r>
              <a:rPr lang="en-US" sz="2000" b="1" i="0" u="none" strike="noStrike" cap="none">
                <a:solidFill>
                  <a:srgbClr val="000000"/>
                </a:solidFill>
                <a:latin typeface="Calibri"/>
                <a:ea typeface="Calibri"/>
                <a:cs typeface="Calibri"/>
                <a:sym typeface="Calibri"/>
              </a:rPr>
              <a:t>lecture</a:t>
            </a:r>
            <a:r>
              <a:rPr lang="en-US" sz="2000" b="0"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p:txBody>
      </p:sp>
      <p:sp>
        <p:nvSpPr>
          <p:cNvPr id="300" name="Google Shape;300;p53"/>
          <p:cNvSpPr/>
          <p:nvPr/>
        </p:nvSpPr>
        <p:spPr>
          <a:xfrm>
            <a:off x="512700" y="2770363"/>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Technical concepts</a:t>
            </a:r>
            <a:endParaRPr sz="2000" b="1" i="0" u="none" strike="noStrike" cap="none">
              <a:solidFill>
                <a:srgbClr val="000000"/>
              </a:solidFill>
              <a:latin typeface="Calibri"/>
              <a:ea typeface="Calibri"/>
              <a:cs typeface="Calibri"/>
              <a:sym typeface="Calibri"/>
            </a:endParaRPr>
          </a:p>
        </p:txBody>
      </p:sp>
      <p:sp>
        <p:nvSpPr>
          <p:cNvPr id="301" name="Google Shape;301;p53"/>
          <p:cNvSpPr/>
          <p:nvPr/>
        </p:nvSpPr>
        <p:spPr>
          <a:xfrm>
            <a:off x="2565437" y="24591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Read </a:t>
            </a:r>
            <a:r>
              <a:rPr lang="en-US" sz="2000" b="1" i="0" u="none" strike="noStrike" cap="none">
                <a:solidFill>
                  <a:srgbClr val="000000"/>
                </a:solidFill>
                <a:latin typeface="Calibri"/>
                <a:ea typeface="Calibri"/>
                <a:cs typeface="Calibri"/>
                <a:sym typeface="Calibri"/>
              </a:rPr>
              <a:t>spec</a:t>
            </a:r>
            <a:r>
              <a:rPr lang="en-US" sz="2000" b="0" i="0" u="none" strike="noStrike" cap="none">
                <a:solidFill>
                  <a:srgbClr val="000000"/>
                </a:solidFill>
                <a:latin typeface="Calibri"/>
                <a:ea typeface="Calibri"/>
                <a:cs typeface="Calibri"/>
                <a:sym typeface="Calibri"/>
              </a:rPr>
              <a:t> &amp; </a:t>
            </a:r>
            <a:r>
              <a:rPr lang="en-US" sz="2000" b="1" i="0" u="none" strike="noStrike" cap="none">
                <a:solidFill>
                  <a:srgbClr val="000000"/>
                </a:solidFill>
                <a:latin typeface="Calibri"/>
                <a:ea typeface="Calibri"/>
                <a:cs typeface="Calibri"/>
                <a:sym typeface="Calibri"/>
              </a:rPr>
              <a:t>textbook chapter</a:t>
            </a:r>
            <a:r>
              <a:rPr lang="en-US" sz="2000" b="0" i="0" u="none" strike="noStrike" cap="none">
                <a:solidFill>
                  <a:srgbClr val="000000"/>
                </a:solidFill>
                <a:latin typeface="Calibri"/>
                <a:ea typeface="Calibri"/>
                <a:cs typeface="Calibri"/>
                <a:sym typeface="Calibri"/>
              </a:rPr>
              <a:t> about specific application</a:t>
            </a:r>
            <a:endParaRPr sz="2000" b="0" i="0" u="none" strike="noStrike" cap="none">
              <a:solidFill>
                <a:srgbClr val="000000"/>
              </a:solidFill>
              <a:latin typeface="Calibri"/>
              <a:ea typeface="Calibri"/>
              <a:cs typeface="Calibri"/>
              <a:sym typeface="Calibri"/>
            </a:endParaRPr>
          </a:p>
        </p:txBody>
      </p:sp>
      <p:sp>
        <p:nvSpPr>
          <p:cNvPr id="302" name="Google Shape;302;p53"/>
          <p:cNvSpPr/>
          <p:nvPr/>
        </p:nvSpPr>
        <p:spPr>
          <a:xfrm>
            <a:off x="4934650" y="29550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Try writing code in your </a:t>
            </a:r>
            <a:r>
              <a:rPr lang="en-US" sz="2000" b="1" i="0" u="none" strike="noStrike" cap="none">
                <a:solidFill>
                  <a:srgbClr val="000000"/>
                </a:solidFill>
                <a:latin typeface="Calibri"/>
                <a:ea typeface="Calibri"/>
                <a:cs typeface="Calibri"/>
                <a:sym typeface="Calibri"/>
              </a:rPr>
              <a:t>preferred text editor</a:t>
            </a:r>
            <a:endParaRPr sz="2000" b="1" i="0" u="none" strike="noStrike" cap="none">
              <a:solidFill>
                <a:srgbClr val="000000"/>
              </a:solidFill>
              <a:latin typeface="Calibri"/>
              <a:ea typeface="Calibri"/>
              <a:cs typeface="Calibri"/>
              <a:sym typeface="Calibri"/>
            </a:endParaRPr>
          </a:p>
        </p:txBody>
      </p:sp>
      <p:sp>
        <p:nvSpPr>
          <p:cNvPr id="303" name="Google Shape;303;p53"/>
          <p:cNvSpPr/>
          <p:nvPr/>
        </p:nvSpPr>
        <p:spPr>
          <a:xfrm>
            <a:off x="4934650" y="4757988"/>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Test &amp; debug using </a:t>
            </a:r>
            <a:r>
              <a:rPr lang="en-US" sz="2000" b="1" i="0" u="none" strike="noStrike" cap="none">
                <a:solidFill>
                  <a:srgbClr val="000000"/>
                </a:solidFill>
                <a:latin typeface="Calibri"/>
                <a:ea typeface="Calibri"/>
                <a:cs typeface="Calibri"/>
                <a:sym typeface="Calibri"/>
              </a:rPr>
              <a:t>provided simulator tools</a:t>
            </a:r>
            <a:endParaRPr sz="2000" b="1" i="0" u="none" strike="noStrike" cap="none">
              <a:solidFill>
                <a:srgbClr val="000000"/>
              </a:solidFill>
              <a:latin typeface="Calibri"/>
              <a:ea typeface="Calibri"/>
              <a:cs typeface="Calibri"/>
              <a:sym typeface="Calibri"/>
            </a:endParaRPr>
          </a:p>
        </p:txBody>
      </p:sp>
      <p:sp>
        <p:nvSpPr>
          <p:cNvPr id="304" name="Google Shape;304;p53"/>
          <p:cNvSpPr/>
          <p:nvPr/>
        </p:nvSpPr>
        <p:spPr>
          <a:xfrm>
            <a:off x="7294175" y="4891038"/>
            <a:ext cx="1671900" cy="11502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Complete</a:t>
            </a:r>
            <a:r>
              <a:rPr lang="en-US" sz="2000" b="1" i="0" u="none" strike="noStrike" cap="none">
                <a:solidFill>
                  <a:srgbClr val="000000"/>
                </a:solidFill>
                <a:latin typeface="Calibri"/>
                <a:ea typeface="Calibri"/>
                <a:cs typeface="Calibri"/>
                <a:sym typeface="Calibri"/>
              </a:rPr>
              <a:t> reflection</a:t>
            </a:r>
            <a:r>
              <a:rPr lang="en-US" sz="2000" b="0" i="0" u="none" strike="noStrike" cap="none">
                <a:solidFill>
                  <a:srgbClr val="000000"/>
                </a:solidFill>
                <a:latin typeface="Calibri"/>
                <a:ea typeface="Calibri"/>
                <a:cs typeface="Calibri"/>
                <a:sym typeface="Calibri"/>
              </a:rPr>
              <a:t> on the process</a:t>
            </a:r>
            <a:endParaRPr sz="2000" b="1" i="0" u="none" strike="noStrike" cap="none">
              <a:solidFill>
                <a:srgbClr val="000000"/>
              </a:solidFill>
              <a:latin typeface="Calibri"/>
              <a:ea typeface="Calibri"/>
              <a:cs typeface="Calibri"/>
              <a:sym typeface="Calibri"/>
            </a:endParaRPr>
          </a:p>
        </p:txBody>
      </p:sp>
      <p:sp>
        <p:nvSpPr>
          <p:cNvPr id="305" name="Google Shape;305;p53"/>
          <p:cNvSpPr/>
          <p:nvPr/>
        </p:nvSpPr>
        <p:spPr>
          <a:xfrm>
            <a:off x="2232050"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3"/>
          <p:cNvSpPr/>
          <p:nvPr/>
        </p:nvSpPr>
        <p:spPr>
          <a:xfrm>
            <a:off x="4590563"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53"/>
          <p:cNvSpPr/>
          <p:nvPr/>
        </p:nvSpPr>
        <p:spPr>
          <a:xfrm>
            <a:off x="6949150" y="528358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53"/>
          <p:cNvSpPr/>
          <p:nvPr/>
        </p:nvSpPr>
        <p:spPr>
          <a:xfrm rot="5400000">
            <a:off x="5345150" y="44221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3"/>
          <p:cNvSpPr/>
          <p:nvPr/>
        </p:nvSpPr>
        <p:spPr>
          <a:xfrm rot="-5400000">
            <a:off x="6083000" y="434203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3"/>
          <p:cNvSpPr/>
          <p:nvPr/>
        </p:nvSpPr>
        <p:spPr>
          <a:xfrm>
            <a:off x="512700" y="3735038"/>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Metacognitive skills</a:t>
            </a:r>
            <a:endParaRPr sz="2000" b="1" i="0" u="none" strike="noStrike" cap="none">
              <a:solidFill>
                <a:srgbClr val="000000"/>
              </a:solidFill>
              <a:latin typeface="Calibri"/>
              <a:ea typeface="Calibri"/>
              <a:cs typeface="Calibri"/>
              <a:sym typeface="Calibri"/>
            </a:endParaRPr>
          </a:p>
        </p:txBody>
      </p:sp>
      <p:sp>
        <p:nvSpPr>
          <p:cNvPr id="311" name="Google Shape;311;p53"/>
          <p:cNvSpPr/>
          <p:nvPr/>
        </p:nvSpPr>
        <p:spPr>
          <a:xfrm>
            <a:off x="2232062" y="3933488"/>
            <a:ext cx="28254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Course Infrastructure Demo</a:t>
            </a:r>
            <a:endParaRPr/>
          </a:p>
        </p:txBody>
      </p:sp>
      <p:sp>
        <p:nvSpPr>
          <p:cNvPr id="325" name="Google Shape;325;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610870" lvl="0" indent="-514350" algn="l" rtl="0">
              <a:lnSpc>
                <a:spcPct val="100000"/>
              </a:lnSpc>
              <a:spcBef>
                <a:spcPts val="440"/>
              </a:spcBef>
              <a:spcAft>
                <a:spcPts val="0"/>
              </a:spcAft>
              <a:buSzPts val="2080"/>
              <a:buFont typeface="Arial"/>
              <a:buAutoNum type="arabicPeriod"/>
            </a:pPr>
            <a:r>
              <a:rPr lang="en-US" dirty="0"/>
              <a:t>Understanding and using Git</a:t>
            </a:r>
            <a:endParaRPr dirty="0"/>
          </a:p>
          <a:p>
            <a:pPr marL="610870" lvl="0" indent="-514350" algn="l" rtl="0">
              <a:lnSpc>
                <a:spcPct val="100000"/>
              </a:lnSpc>
              <a:spcBef>
                <a:spcPts val="440"/>
              </a:spcBef>
              <a:spcAft>
                <a:spcPts val="0"/>
              </a:spcAft>
              <a:buSzPts val="2080"/>
              <a:buFont typeface="Arial"/>
              <a:buAutoNum type="arabicPeriod"/>
            </a:pPr>
            <a:r>
              <a:rPr lang="en-US" dirty="0"/>
              <a:t>Find your CSE 390B GitLab Repository</a:t>
            </a:r>
            <a:endParaRPr dirty="0"/>
          </a:p>
          <a:p>
            <a:pPr marL="610870" lvl="0" indent="-514350" algn="l" rtl="0">
              <a:lnSpc>
                <a:spcPct val="100000"/>
              </a:lnSpc>
              <a:spcBef>
                <a:spcPts val="440"/>
              </a:spcBef>
              <a:spcAft>
                <a:spcPts val="0"/>
              </a:spcAft>
              <a:buSzPts val="2080"/>
              <a:buFont typeface="Arial"/>
              <a:buAutoNum type="arabicPeriod"/>
            </a:pPr>
            <a:r>
              <a:rPr lang="en-US" dirty="0"/>
              <a:t>Add your SSH Key</a:t>
            </a:r>
            <a:endParaRPr dirty="0"/>
          </a:p>
          <a:p>
            <a:pPr marL="610870" lvl="0" indent="-514350" algn="l" rtl="0">
              <a:lnSpc>
                <a:spcPct val="100000"/>
              </a:lnSpc>
              <a:spcBef>
                <a:spcPts val="440"/>
              </a:spcBef>
              <a:spcAft>
                <a:spcPts val="0"/>
              </a:spcAft>
              <a:buSzPts val="2080"/>
              <a:buFont typeface="Arial"/>
              <a:buAutoNum type="arabicPeriod"/>
            </a:pPr>
            <a:r>
              <a:rPr lang="en-US" dirty="0"/>
              <a:t>Explore the starter code using your favorite editor</a:t>
            </a:r>
            <a:endParaRPr dirty="0"/>
          </a:p>
          <a:p>
            <a:pPr marL="610870" lvl="0" indent="-514350" algn="l" rtl="0">
              <a:lnSpc>
                <a:spcPct val="100000"/>
              </a:lnSpc>
              <a:spcBef>
                <a:spcPts val="440"/>
              </a:spcBef>
              <a:spcAft>
                <a:spcPts val="0"/>
              </a:spcAft>
              <a:buSzPts val="2080"/>
              <a:buFont typeface="Arial"/>
              <a:buAutoNum type="arabicPeriod"/>
            </a:pPr>
            <a:r>
              <a:rPr lang="en-US" dirty="0"/>
              <a:t>Make a commit</a:t>
            </a:r>
            <a:endParaRPr dirty="0"/>
          </a:p>
          <a:p>
            <a:pPr marL="610870" lvl="0" indent="-382269" algn="l" rtl="0">
              <a:lnSpc>
                <a:spcPct val="100000"/>
              </a:lnSpc>
              <a:spcBef>
                <a:spcPts val="440"/>
              </a:spcBef>
              <a:spcAft>
                <a:spcPts val="0"/>
              </a:spcAft>
              <a:buSzPts val="2080"/>
              <a:buFont typeface="Arial"/>
              <a:buNone/>
            </a:pPr>
            <a:endParaRPr dirty="0"/>
          </a:p>
          <a:p>
            <a:pPr marL="96520" lvl="0" indent="0" algn="l" rtl="0">
              <a:lnSpc>
                <a:spcPct val="100000"/>
              </a:lnSpc>
              <a:spcBef>
                <a:spcPts val="440"/>
              </a:spcBef>
              <a:spcAft>
                <a:spcPts val="0"/>
              </a:spcAft>
              <a:buSzPts val="2080"/>
              <a:buNone/>
            </a:pPr>
            <a:r>
              <a:rPr lang="en-US" dirty="0"/>
              <a:t>Steps outlined in detail in </a:t>
            </a:r>
            <a:r>
              <a:rPr lang="en-US" u="sng" dirty="0">
                <a:solidFill>
                  <a:srgbClr val="0462C2"/>
                </a:solidFill>
                <a:hlinkClick r:id="rId3">
                  <a:extLst>
                    <a:ext uri="{A12FA001-AC4F-418D-AE19-62706E023703}">
                      <ahyp:hlinkClr xmlns:ahyp="http://schemas.microsoft.com/office/drawing/2018/hyperlinkcolor" val="tx"/>
                    </a:ext>
                  </a:extLst>
                </a:hlinkClick>
              </a:rPr>
              <a:t>Project 1 web</a:t>
            </a:r>
            <a:r>
              <a:rPr lang="en-US" u="sng" dirty="0">
                <a:solidFill>
                  <a:srgbClr val="0462C2"/>
                </a:solidFill>
              </a:rPr>
              <a:t>site</a:t>
            </a:r>
            <a:endParaRPr dirty="0">
              <a:solidFill>
                <a:srgbClr val="0462C2"/>
              </a:solidFill>
            </a:endParaRPr>
          </a:p>
        </p:txBody>
      </p:sp>
      <p:sp>
        <p:nvSpPr>
          <p:cNvPr id="326" name="Google Shape;326;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pic>
        <p:nvPicPr>
          <p:cNvPr id="327" name="Google Shape;327;p2" descr="Git - Logo Downloads"/>
          <p:cNvPicPr preferRelativeResize="0"/>
          <p:nvPr/>
        </p:nvPicPr>
        <p:blipFill rotWithShape="1">
          <a:blip r:embed="rId4">
            <a:alphaModFix/>
          </a:blip>
          <a:srcRect/>
          <a:stretch/>
        </p:blipFill>
        <p:spPr>
          <a:xfrm>
            <a:off x="6912429" y="523875"/>
            <a:ext cx="1850571" cy="772677"/>
          </a:xfrm>
          <a:prstGeom prst="rect">
            <a:avLst/>
          </a:prstGeom>
          <a:noFill/>
          <a:ln>
            <a:noFill/>
          </a:ln>
        </p:spPr>
      </p:pic>
      <p:pic>
        <p:nvPicPr>
          <p:cNvPr id="328" name="Google Shape;328;p2" descr="GitLab | Paul G. Allen School of Computer Science &amp;amp; Engineering"/>
          <p:cNvPicPr preferRelativeResize="0"/>
          <p:nvPr/>
        </p:nvPicPr>
        <p:blipFill rotWithShape="1">
          <a:blip r:embed="rId5">
            <a:alphaModFix/>
          </a:blip>
          <a:srcRect/>
          <a:stretch/>
        </p:blipFill>
        <p:spPr>
          <a:xfrm>
            <a:off x="7384143" y="1555092"/>
            <a:ext cx="1150257" cy="1150257"/>
          </a:xfrm>
          <a:prstGeom prst="rect">
            <a:avLst/>
          </a:prstGeom>
          <a:noFill/>
          <a:ln>
            <a:noFill/>
          </a:ln>
        </p:spPr>
      </p:pic>
      <p:pic>
        <p:nvPicPr>
          <p:cNvPr id="329" name="Google Shape;329;p2"/>
          <p:cNvPicPr preferRelativeResize="0"/>
          <p:nvPr/>
        </p:nvPicPr>
        <p:blipFill rotWithShape="1">
          <a:blip r:embed="rId6">
            <a:alphaModFix/>
          </a:blip>
          <a:srcRect/>
          <a:stretch/>
        </p:blipFill>
        <p:spPr>
          <a:xfrm>
            <a:off x="7439251" y="3429000"/>
            <a:ext cx="1040039" cy="10400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1 Overview</a:t>
            </a:r>
            <a:endParaRPr dirty="0"/>
          </a:p>
        </p:txBody>
      </p:sp>
      <p:sp>
        <p:nvSpPr>
          <p:cNvPr id="335" name="Google Shape;335;p5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Programming Component: </a:t>
            </a:r>
            <a:r>
              <a:rPr lang="en-US" b="1" dirty="0"/>
              <a:t>GitLab Setup</a:t>
            </a:r>
            <a:endParaRPr dirty="0"/>
          </a:p>
          <a:p>
            <a:pPr marL="649224" lvl="1" indent="-283463" algn="l" rtl="0">
              <a:lnSpc>
                <a:spcPct val="100000"/>
              </a:lnSpc>
              <a:spcBef>
                <a:spcPts val="24"/>
              </a:spcBef>
              <a:spcAft>
                <a:spcPts val="0"/>
              </a:spcAft>
              <a:buSzPts val="2420"/>
              <a:buChar char="▪"/>
            </a:pPr>
            <a:r>
              <a:rPr lang="en-US" dirty="0"/>
              <a:t>Will prepare for future CSE 390B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Metacognitive Component: </a:t>
            </a:r>
            <a:r>
              <a:rPr lang="en-US" b="1" dirty="0"/>
              <a:t>Course Resources Worksheet </a:t>
            </a:r>
            <a:r>
              <a:rPr lang="en-US" dirty="0"/>
              <a:t>and </a:t>
            </a:r>
            <a:r>
              <a:rPr lang="en-US" b="1" dirty="0"/>
              <a:t>Project 1 Reflection</a:t>
            </a:r>
            <a:endParaRPr dirty="0"/>
          </a:p>
          <a:p>
            <a:pPr marL="649224" lvl="1" indent="-283463" algn="l" rtl="0">
              <a:lnSpc>
                <a:spcPct val="100000"/>
              </a:lnSpc>
              <a:spcBef>
                <a:spcPts val="24"/>
              </a:spcBef>
              <a:spcAft>
                <a:spcPts val="0"/>
              </a:spcAft>
              <a:buSzPts val="2420"/>
              <a:buChar char="▪"/>
            </a:pPr>
            <a:r>
              <a:rPr lang="en-US" dirty="0"/>
              <a:t>Organize your resources for this spring quarter</a:t>
            </a:r>
          </a:p>
          <a:p>
            <a:pPr marL="649224" lvl="1" indent="-283463" algn="l" rtl="0">
              <a:lnSpc>
                <a:spcPct val="100000"/>
              </a:lnSpc>
              <a:spcBef>
                <a:spcPts val="24"/>
              </a:spcBef>
              <a:spcAft>
                <a:spcPts val="0"/>
              </a:spcAft>
              <a:buSzPts val="2420"/>
              <a:buChar char="▪"/>
            </a:pPr>
            <a:r>
              <a:rPr lang="en-US" dirty="0"/>
              <a:t>Identify key learning resources that you will be accessing throughout the quarter</a:t>
            </a:r>
          </a:p>
          <a:p>
            <a:pPr marL="649224" lvl="1" indent="-283463" algn="l" rtl="0">
              <a:lnSpc>
                <a:spcPct val="100000"/>
              </a:lnSpc>
              <a:spcBef>
                <a:spcPts val="24"/>
              </a:spcBef>
              <a:spcAft>
                <a:spcPts val="0"/>
              </a:spcAft>
              <a:buSzPts val="2420"/>
              <a:buChar char="▪"/>
            </a:pPr>
            <a:endParaRPr lang="en-US" dirty="0"/>
          </a:p>
          <a:p>
            <a:pPr marL="347472" lvl="0" indent="-347472"/>
            <a:r>
              <a:rPr lang="en-US" dirty="0"/>
              <a:t>Estimated time to complete: 30-60 minutes</a:t>
            </a:r>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FF0000"/>
                </a:solidFill>
              </a:rPr>
              <a:t>Project 1 due this Thursday (3/31) at 11:59pm PDT</a:t>
            </a:r>
            <a:endParaRPr dirty="0">
              <a:solidFill>
                <a:srgbClr val="FF0000"/>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36" name="Google Shape;336;p5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2" name="Picture 1">
            <a:extLst>
              <a:ext uri="{FF2B5EF4-FFF2-40B4-BE49-F238E27FC236}">
                <a16:creationId xmlns:a16="http://schemas.microsoft.com/office/drawing/2014/main" id="{FD6341FD-EA70-6248-9F74-3C03F015A0EE}"/>
              </a:ext>
            </a:extLst>
          </p:cNvPr>
          <p:cNvPicPr>
            <a:picLocks noChangeAspect="1"/>
          </p:cNvPicPr>
          <p:nvPr/>
        </p:nvPicPr>
        <p:blipFill rotWithShape="1">
          <a:blip r:embed="rId3"/>
          <a:srcRect t="1135" b="1"/>
          <a:stretch/>
        </p:blipFill>
        <p:spPr>
          <a:xfrm>
            <a:off x="-771" y="4050287"/>
            <a:ext cx="9144000" cy="2430733"/>
          </a:xfrm>
          <a:prstGeom prst="rect">
            <a:avLst/>
          </a:prstGeom>
        </p:spPr>
      </p:pic>
      <p:sp>
        <p:nvSpPr>
          <p:cNvPr id="341" name="Google Shape;341;p5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Readings</a:t>
            </a:r>
            <a:endParaRPr dirty="0"/>
          </a:p>
        </p:txBody>
      </p:sp>
      <p:sp>
        <p:nvSpPr>
          <p:cNvPr id="342" name="Google Shape;342;p5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First lecture reading is posted on the course calendar</a:t>
            </a:r>
            <a:endParaRPr dirty="0"/>
          </a:p>
          <a:p>
            <a:pPr marL="649224" lvl="1" indent="-283463" algn="l" rtl="0">
              <a:lnSpc>
                <a:spcPct val="100000"/>
              </a:lnSpc>
              <a:spcBef>
                <a:spcPts val="24"/>
              </a:spcBef>
              <a:spcAft>
                <a:spcPts val="0"/>
              </a:spcAft>
              <a:buSzPts val="2420"/>
              <a:buChar char="▪"/>
            </a:pPr>
            <a:r>
              <a:rPr lang="en-US" dirty="0"/>
              <a:t>Please complete it before lecture this Thursday</a:t>
            </a:r>
            <a:endParaRPr dirty="0"/>
          </a:p>
          <a:p>
            <a:pPr marL="649224" lvl="1" indent="-283463" algn="l" rtl="0">
              <a:lnSpc>
                <a:spcPct val="100000"/>
              </a:lnSpc>
              <a:spcBef>
                <a:spcPts val="24"/>
              </a:spcBef>
              <a:spcAft>
                <a:spcPts val="0"/>
              </a:spcAft>
              <a:buSzPts val="2420"/>
              <a:buChar char="▪"/>
            </a:pPr>
            <a:r>
              <a:rPr lang="en-US" dirty="0"/>
              <a:t>Jot down your questions and ask them this Thursday</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Font typeface="Noto Sans Symbols"/>
              <a:buChar char="❖"/>
            </a:pPr>
            <a:r>
              <a:rPr lang="en-US" dirty="0"/>
              <a:t>The reading should take around ten minutes</a:t>
            </a:r>
            <a:endParaRPr dirty="0"/>
          </a:p>
          <a:p>
            <a:pPr marL="649224" lvl="1" indent="-283463" algn="l" rtl="0">
              <a:lnSpc>
                <a:spcPct val="100000"/>
              </a:lnSpc>
              <a:spcBef>
                <a:spcPts val="24"/>
              </a:spcBef>
              <a:spcAft>
                <a:spcPts val="0"/>
              </a:spcAft>
              <a:buSzPts val="2420"/>
              <a:buChar char="▪"/>
            </a:pPr>
            <a:r>
              <a:rPr lang="en-US" dirty="0"/>
              <a:t>Intention of pre-readings is initial exposure, not mastery</a:t>
            </a:r>
            <a:endParaRPr dirty="0"/>
          </a:p>
        </p:txBody>
      </p:sp>
      <p:sp>
        <p:nvSpPr>
          <p:cNvPr id="343" name="Google Shape;343;p5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3" name="Rectangle 2">
            <a:extLst>
              <a:ext uri="{FF2B5EF4-FFF2-40B4-BE49-F238E27FC236}">
                <a16:creationId xmlns:a16="http://schemas.microsoft.com/office/drawing/2014/main" id="{76832E90-BB11-514C-AB37-A1B4F2D69B94}"/>
              </a:ext>
            </a:extLst>
          </p:cNvPr>
          <p:cNvSpPr/>
          <p:nvPr/>
        </p:nvSpPr>
        <p:spPr>
          <a:xfrm>
            <a:off x="5480344" y="5117007"/>
            <a:ext cx="1810633" cy="3572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BA0764-DA5D-A646-92A7-862BAD75E288}"/>
              </a:ext>
            </a:extLst>
          </p:cNvPr>
          <p:cNvSpPr/>
          <p:nvPr/>
        </p:nvSpPr>
        <p:spPr>
          <a:xfrm>
            <a:off x="1853024" y="5105180"/>
            <a:ext cx="1810633" cy="241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44"/>
          <p:cNvGrpSpPr/>
          <p:nvPr/>
        </p:nvGrpSpPr>
        <p:grpSpPr>
          <a:xfrm>
            <a:off x="-65700" y="-844475"/>
            <a:ext cx="9275400" cy="9275400"/>
            <a:chOff x="-65700" y="-844475"/>
            <a:chExt cx="9275400" cy="9275400"/>
          </a:xfrm>
        </p:grpSpPr>
        <p:sp>
          <p:nvSpPr>
            <p:cNvPr id="274" name="Google Shape;274;p44"/>
            <p:cNvSpPr/>
            <p:nvPr/>
          </p:nvSpPr>
          <p:spPr>
            <a:xfrm>
              <a:off x="-65700" y="-844475"/>
              <a:ext cx="9275400" cy="9275400"/>
            </a:xfrm>
            <a:prstGeom prst="ellipse">
              <a:avLst/>
            </a:prstGeom>
            <a:solidFill>
              <a:srgbClr val="D9D2E9">
                <a:alpha val="50196"/>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275" name="Google Shape;275;p44"/>
            <p:cNvSpPr txBox="1"/>
            <p:nvPr/>
          </p:nvSpPr>
          <p:spPr>
            <a:xfrm>
              <a:off x="3742025" y="1151700"/>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1C75"/>
                  </a:solidFill>
                  <a:latin typeface="Montserrat"/>
                  <a:ea typeface="Montserrat"/>
                  <a:cs typeface="Montserrat"/>
                  <a:sym typeface="Montserrat"/>
                </a:rPr>
                <a:t>The UW Student Experience</a:t>
              </a:r>
              <a:endParaRPr sz="1800" b="1" i="0" u="none" strike="noStrike" cap="none">
                <a:solidFill>
                  <a:srgbClr val="351C75"/>
                </a:solidFill>
                <a:latin typeface="Montserrat"/>
                <a:ea typeface="Montserrat"/>
                <a:cs typeface="Montserrat"/>
                <a:sym typeface="Montserrat"/>
              </a:endParaRPr>
            </a:p>
          </p:txBody>
        </p:sp>
      </p:grpSp>
      <p:sp>
        <p:nvSpPr>
          <p:cNvPr id="276" name="Google Shape;276;p4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119062" lvl="0" indent="-119062" algn="l" rtl="0">
              <a:lnSpc>
                <a:spcPct val="100000"/>
              </a:lnSpc>
              <a:spcBef>
                <a:spcPts val="0"/>
              </a:spcBef>
              <a:spcAft>
                <a:spcPts val="0"/>
              </a:spcAft>
              <a:buSzPts val="1400"/>
              <a:buNone/>
            </a:pPr>
            <a:r>
              <a:rPr lang="en-US" dirty="0"/>
              <a:t>What is CSE 390B?</a:t>
            </a:r>
            <a:endParaRPr dirty="0"/>
          </a:p>
        </p:txBody>
      </p:sp>
      <p:sp>
        <p:nvSpPr>
          <p:cNvPr id="277" name="Google Shape;277;p4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78" name="Google Shape;278;p44"/>
          <p:cNvSpPr/>
          <p:nvPr/>
        </p:nvSpPr>
        <p:spPr>
          <a:xfrm>
            <a:off x="5467500" y="1806899"/>
            <a:ext cx="2507700" cy="2507700"/>
          </a:xfrm>
          <a:prstGeom prst="ellipse">
            <a:avLst/>
          </a:prstGeom>
          <a:solidFill>
            <a:srgbClr val="D9EAD3">
              <a:alpha val="50196"/>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Math</a:t>
            </a:r>
            <a:endParaRPr sz="1800" b="1" i="0" u="none" strike="noStrike" cap="none">
              <a:solidFill>
                <a:srgbClr val="38761D"/>
              </a:solidFill>
              <a:latin typeface="Montserrat"/>
              <a:ea typeface="Montserrat"/>
              <a:cs typeface="Montserrat"/>
              <a:sym typeface="Montserrat"/>
            </a:endParaRPr>
          </a:p>
        </p:txBody>
      </p:sp>
      <p:sp>
        <p:nvSpPr>
          <p:cNvPr id="279" name="Google Shape;279;p44"/>
          <p:cNvSpPr/>
          <p:nvPr/>
        </p:nvSpPr>
        <p:spPr>
          <a:xfrm>
            <a:off x="4681313" y="4416000"/>
            <a:ext cx="2455200" cy="2455200"/>
          </a:xfrm>
          <a:prstGeom prst="ellipse">
            <a:avLst/>
          </a:prstGeom>
          <a:solidFill>
            <a:srgbClr val="D9EAD3">
              <a:alpha val="50196"/>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38761D"/>
                </a:solidFill>
                <a:latin typeface="Montserrat"/>
                <a:ea typeface="Montserrat"/>
                <a:cs typeface="Montserrat"/>
                <a:sym typeface="Montserrat"/>
              </a:rPr>
              <a:t>Sociology</a:t>
            </a:r>
            <a:endParaRPr sz="1800" b="1" i="0" u="none" strike="noStrike" cap="none" dirty="0">
              <a:solidFill>
                <a:srgbClr val="38761D"/>
              </a:solidFill>
              <a:latin typeface="Montserrat"/>
              <a:ea typeface="Montserrat"/>
              <a:cs typeface="Montserrat"/>
              <a:sym typeface="Montserrat"/>
            </a:endParaRPr>
          </a:p>
        </p:txBody>
      </p:sp>
      <p:grpSp>
        <p:nvGrpSpPr>
          <p:cNvPr id="280" name="Google Shape;280;p44"/>
          <p:cNvGrpSpPr/>
          <p:nvPr/>
        </p:nvGrpSpPr>
        <p:grpSpPr>
          <a:xfrm>
            <a:off x="250175" y="1607700"/>
            <a:ext cx="3837600" cy="3837600"/>
            <a:chOff x="250175" y="1607700"/>
            <a:chExt cx="3837600" cy="3837600"/>
          </a:xfrm>
        </p:grpSpPr>
        <p:sp>
          <p:nvSpPr>
            <p:cNvPr id="281" name="Google Shape;281;p44"/>
            <p:cNvSpPr/>
            <p:nvPr/>
          </p:nvSpPr>
          <p:spPr>
            <a:xfrm>
              <a:off x="250175" y="1607700"/>
              <a:ext cx="3837600" cy="3837600"/>
            </a:xfrm>
            <a:prstGeom prst="ellipse">
              <a:avLst/>
            </a:prstGeom>
            <a:solidFill>
              <a:srgbClr val="D9EAD3">
                <a:alpha val="50196"/>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282" name="Google Shape;282;p44"/>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CSE</a:t>
              </a:r>
              <a:endParaRPr sz="1800" b="1" i="0" u="none" strike="noStrike" cap="none">
                <a:solidFill>
                  <a:srgbClr val="38761D"/>
                </a:solidFill>
                <a:latin typeface="Montserrat"/>
                <a:ea typeface="Montserrat"/>
                <a:cs typeface="Montserrat"/>
                <a:sym typeface="Montserrat"/>
              </a:endParaRPr>
            </a:p>
          </p:txBody>
        </p:sp>
      </p:grpSp>
      <p:grpSp>
        <p:nvGrpSpPr>
          <p:cNvPr id="283" name="Google Shape;283;p44"/>
          <p:cNvGrpSpPr/>
          <p:nvPr/>
        </p:nvGrpSpPr>
        <p:grpSpPr>
          <a:xfrm>
            <a:off x="1232800" y="2977025"/>
            <a:ext cx="2267700" cy="2267700"/>
            <a:chOff x="1232800" y="2956675"/>
            <a:chExt cx="2267700" cy="2267700"/>
          </a:xfrm>
        </p:grpSpPr>
        <p:sp>
          <p:nvSpPr>
            <p:cNvPr id="284" name="Google Shape;284;p44"/>
            <p:cNvSpPr/>
            <p:nvPr/>
          </p:nvSpPr>
          <p:spPr>
            <a:xfrm>
              <a:off x="1232800" y="2956675"/>
              <a:ext cx="2267700" cy="2267700"/>
            </a:xfrm>
            <a:prstGeom prst="ellipse">
              <a:avLst/>
            </a:prstGeom>
            <a:solidFill>
              <a:srgbClr val="CFE2F3">
                <a:alpha val="50196"/>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285" name="Google Shape;285;p44"/>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Nand2tetris</a:t>
              </a:r>
              <a:endParaRPr sz="1800" b="1" i="0" u="none" strike="noStrike" cap="none" dirty="0">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Projects</a:t>
              </a:r>
              <a:endParaRPr sz="1800" b="1" i="0" u="none" strike="noStrike" cap="none" dirty="0">
                <a:solidFill>
                  <a:srgbClr val="0B5394"/>
                </a:solidFill>
                <a:latin typeface="Montserrat"/>
                <a:ea typeface="Montserrat"/>
                <a:cs typeface="Montserrat"/>
                <a:sym typeface="Montserrat"/>
              </a:endParaRPr>
            </a:p>
          </p:txBody>
        </p:sp>
      </p:grpSp>
      <p:sp>
        <p:nvSpPr>
          <p:cNvPr id="286" name="Google Shape;286;p44"/>
          <p:cNvSpPr txBox="1"/>
          <p:nvPr/>
        </p:nvSpPr>
        <p:spPr>
          <a:xfrm>
            <a:off x="2704225" y="6103600"/>
            <a:ext cx="13314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CSE 390B</a:t>
            </a:r>
            <a:endParaRPr sz="1800" b="1" i="0" u="none" strike="noStrike" cap="none">
              <a:solidFill>
                <a:srgbClr val="0B5394"/>
              </a:solidFill>
              <a:latin typeface="Montserrat"/>
              <a:ea typeface="Montserrat"/>
              <a:cs typeface="Montserrat"/>
              <a:sym typeface="Montserrat"/>
            </a:endParaRPr>
          </a:p>
        </p:txBody>
      </p:sp>
      <p:cxnSp>
        <p:nvCxnSpPr>
          <p:cNvPr id="287" name="Google Shape;287;p44"/>
          <p:cNvCxnSpPr>
            <a:endCxn id="286" idx="0"/>
          </p:cNvCxnSpPr>
          <p:nvPr/>
        </p:nvCxnSpPr>
        <p:spPr>
          <a:xfrm flipH="1">
            <a:off x="3369925" y="5367400"/>
            <a:ext cx="379500" cy="736200"/>
          </a:xfrm>
          <a:prstGeom prst="straightConnector1">
            <a:avLst/>
          </a:prstGeom>
          <a:noFill/>
          <a:ln w="38100" cap="flat" cmpd="sng">
            <a:solidFill>
              <a:srgbClr val="6FA8DC"/>
            </a:solidFill>
            <a:prstDash val="solid"/>
            <a:round/>
            <a:headEnd type="stealth" w="med" len="med"/>
            <a:tailEnd type="none" w="sm" len="sm"/>
          </a:ln>
        </p:spPr>
      </p:cxnSp>
      <p:sp>
        <p:nvSpPr>
          <p:cNvPr id="288" name="Google Shape;288;p44"/>
          <p:cNvSpPr/>
          <p:nvPr/>
        </p:nvSpPr>
        <p:spPr>
          <a:xfrm>
            <a:off x="2803503" y="2024725"/>
            <a:ext cx="3537000" cy="3537000"/>
          </a:xfrm>
          <a:prstGeom prst="ellipse">
            <a:avLst/>
          </a:prstGeom>
          <a:solidFill>
            <a:srgbClr val="CFE2F3">
              <a:alpha val="50196"/>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Metacognitive</a:t>
            </a:r>
            <a:endParaRPr sz="18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Skills</a:t>
            </a:r>
            <a:endParaRPr sz="1800" b="1" i="0" u="none" strike="noStrike" cap="none">
              <a:solidFill>
                <a:srgbClr val="0B5394"/>
              </a:solidFill>
              <a:latin typeface="Montserrat"/>
              <a:ea typeface="Montserrat"/>
              <a:cs typeface="Montserrat"/>
              <a:sym typeface="Montserrat"/>
            </a:endParaRPr>
          </a:p>
        </p:txBody>
      </p:sp>
      <p:cxnSp>
        <p:nvCxnSpPr>
          <p:cNvPr id="289" name="Google Shape;289;p44"/>
          <p:cNvCxnSpPr>
            <a:endCxn id="286" idx="0"/>
          </p:cNvCxnSpPr>
          <p:nvPr/>
        </p:nvCxnSpPr>
        <p:spPr>
          <a:xfrm>
            <a:off x="2671225" y="5192800"/>
            <a:ext cx="698700" cy="910800"/>
          </a:xfrm>
          <a:prstGeom prst="straightConnector1">
            <a:avLst/>
          </a:prstGeom>
          <a:noFill/>
          <a:ln w="38100" cap="flat" cmpd="sng">
            <a:solidFill>
              <a:srgbClr val="6FA8DC"/>
            </a:solidFill>
            <a:prstDash val="solid"/>
            <a:round/>
            <a:headEnd type="stealth" w="med" len="med"/>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childTnLst>
                                </p:cTn>
                              </p:par>
                              <p:par>
                                <p:cTn id="13" presetID="10"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animEffect transition="in" filter="fade">
                                      <p:cBhvr>
                                        <p:cTn id="15" dur="1000"/>
                                        <p:tgtEl>
                                          <p:spTgt spid="280"/>
                                        </p:tgtEl>
                                      </p:cBhvr>
                                    </p:animEffect>
                                  </p:childTnLst>
                                </p:cTn>
                              </p:par>
                              <p:par>
                                <p:cTn id="16" presetID="10" presetClass="entr" presetSubtype="0" fill="hold" nodeType="withEffect">
                                  <p:stCondLst>
                                    <p:cond delay="0"/>
                                  </p:stCondLst>
                                  <p:childTnLst>
                                    <p:set>
                                      <p:cBhvr>
                                        <p:cTn id="17" dur="1" fill="hold">
                                          <p:stCondLst>
                                            <p:cond delay="0"/>
                                          </p:stCondLst>
                                        </p:cTn>
                                        <p:tgtEl>
                                          <p:spTgt spid="279"/>
                                        </p:tgtEl>
                                        <p:attrNameLst>
                                          <p:attrName>style.visibility</p:attrName>
                                        </p:attrNameLst>
                                      </p:cBhvr>
                                      <p:to>
                                        <p:strVal val="visible"/>
                                      </p:to>
                                    </p:set>
                                    <p:animEffect transition="in" filter="fade">
                                      <p:cBhvr>
                                        <p:cTn id="18" dur="1000"/>
                                        <p:tgtEl>
                                          <p:spTgt spid="2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fade">
                                      <p:cBhvr>
                                        <p:cTn id="23" dur="1000"/>
                                        <p:tgtEl>
                                          <p:spTgt spid="2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fade">
                                      <p:cBhvr>
                                        <p:cTn id="28" dur="1000"/>
                                        <p:tgtEl>
                                          <p:spTgt spid="283"/>
                                        </p:tgtEl>
                                      </p:cBhvr>
                                    </p:animEffect>
                                  </p:childTnLst>
                                </p:cTn>
                              </p:par>
                              <p:par>
                                <p:cTn id="29" presetID="10" presetClass="entr" presetSubtype="0" fill="hold" nodeType="withEffect">
                                  <p:stCondLst>
                                    <p:cond delay="0"/>
                                  </p:stCondLst>
                                  <p:childTnLst>
                                    <p:set>
                                      <p:cBhvr>
                                        <p:cTn id="30" dur="1" fill="hold">
                                          <p:stCondLst>
                                            <p:cond delay="0"/>
                                          </p:stCondLst>
                                        </p:cTn>
                                        <p:tgtEl>
                                          <p:spTgt spid="287"/>
                                        </p:tgtEl>
                                        <p:attrNameLst>
                                          <p:attrName>style.visibility</p:attrName>
                                        </p:attrNameLst>
                                      </p:cBhvr>
                                      <p:to>
                                        <p:strVal val="visible"/>
                                      </p:to>
                                    </p:set>
                                    <p:animEffect transition="in" filter="fade">
                                      <p:cBhvr>
                                        <p:cTn id="31" dur="1000"/>
                                        <p:tgtEl>
                                          <p:spTgt spid="287"/>
                                        </p:tgtEl>
                                      </p:cBhvr>
                                    </p:animEffect>
                                  </p:childTnLst>
                                </p:cTn>
                              </p:par>
                              <p:par>
                                <p:cTn id="32" presetID="10" presetClass="entr" presetSubtype="0" fill="hold" nodeType="withEffect">
                                  <p:stCondLst>
                                    <p:cond delay="0"/>
                                  </p:stCondLst>
                                  <p:childTnLst>
                                    <p:set>
                                      <p:cBhvr>
                                        <p:cTn id="33" dur="1" fill="hold">
                                          <p:stCondLst>
                                            <p:cond delay="0"/>
                                          </p:stCondLst>
                                        </p:cTn>
                                        <p:tgtEl>
                                          <p:spTgt spid="289"/>
                                        </p:tgtEl>
                                        <p:attrNameLst>
                                          <p:attrName>style.visibility</p:attrName>
                                        </p:attrNameLst>
                                      </p:cBhvr>
                                      <p:to>
                                        <p:strVal val="visible"/>
                                      </p:to>
                                    </p:set>
                                    <p:animEffect transition="in" filter="fade">
                                      <p:cBhvr>
                                        <p:cTn id="34" dur="1000"/>
                                        <p:tgtEl>
                                          <p:spTgt spid="289"/>
                                        </p:tgtEl>
                                      </p:cBhvr>
                                    </p:animEffect>
                                  </p:childTnLst>
                                </p:cTn>
                              </p:par>
                              <p:par>
                                <p:cTn id="35" presetID="10" presetClass="entr" presetSubtype="0" fill="hold" nodeType="withEffect">
                                  <p:stCondLst>
                                    <p:cond delay="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 name="Picture 2">
            <a:extLst>
              <a:ext uri="{FF2B5EF4-FFF2-40B4-BE49-F238E27FC236}">
                <a16:creationId xmlns:a16="http://schemas.microsoft.com/office/drawing/2014/main" id="{1BDE1499-058A-9444-8270-09ED859989A9}"/>
              </a:ext>
            </a:extLst>
          </p:cNvPr>
          <p:cNvPicPr>
            <a:picLocks noChangeAspect="1"/>
          </p:cNvPicPr>
          <p:nvPr/>
        </p:nvPicPr>
        <p:blipFill>
          <a:blip r:embed="rId3"/>
          <a:stretch>
            <a:fillRect/>
          </a:stretch>
        </p:blipFill>
        <p:spPr>
          <a:xfrm>
            <a:off x="0" y="3211931"/>
            <a:ext cx="9144000" cy="1948039"/>
          </a:xfrm>
          <a:prstGeom prst="rect">
            <a:avLst/>
          </a:prstGeom>
        </p:spPr>
      </p:pic>
      <p:sp>
        <p:nvSpPr>
          <p:cNvPr id="348" name="Google Shape;348;p5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Wrapping Up</a:t>
            </a:r>
            <a:endParaRPr dirty="0"/>
          </a:p>
        </p:txBody>
      </p:sp>
      <p:sp>
        <p:nvSpPr>
          <p:cNvPr id="349" name="Google Shape;349;p58"/>
          <p:cNvSpPr txBox="1">
            <a:spLocks noGrp="1"/>
          </p:cNvSpPr>
          <p:nvPr>
            <p:ph type="body" idx="1"/>
          </p:nvPr>
        </p:nvSpPr>
        <p:spPr>
          <a:xfrm>
            <a:off x="396875" y="1362074"/>
            <a:ext cx="8366125" cy="5293061"/>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rgbClr val="FF0000"/>
                </a:solidFill>
              </a:rPr>
              <a:t>Project 1 due Thursday, 3/31 at 11:59pm PDT</a:t>
            </a:r>
          </a:p>
          <a:p>
            <a:pPr marL="0" lvl="0" indent="0" algn="l" rtl="0">
              <a:lnSpc>
                <a:spcPct val="100000"/>
              </a:lnSpc>
              <a:spcBef>
                <a:spcPts val="440"/>
              </a:spcBef>
              <a:spcAft>
                <a:spcPts val="0"/>
              </a:spcAft>
              <a:buSzPts val="2080"/>
              <a:buNone/>
            </a:pPr>
            <a:endParaRPr lang="en-US" sz="2200" dirty="0"/>
          </a:p>
          <a:p>
            <a:pPr marL="347472" lvl="0" indent="-347472"/>
            <a:r>
              <a:rPr lang="en-US" dirty="0"/>
              <a:t>Office hours times and locations on course calendar</a:t>
            </a:r>
          </a:p>
          <a:p>
            <a:pPr marL="649224" lvl="1" indent="-283463"/>
            <a:r>
              <a:rPr lang="en-US" dirty="0"/>
              <a:t>Feel free to stop by to just work on projects or say hello!</a:t>
            </a:r>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lgn="l" rtl="0">
              <a:lnSpc>
                <a:spcPct val="100000"/>
              </a:lnSpc>
              <a:spcBef>
                <a:spcPts val="440"/>
              </a:spcBef>
              <a:spcAft>
                <a:spcPts val="0"/>
              </a:spcAft>
              <a:buSzPts val="2080"/>
              <a:buFont typeface="Noto Sans Symbols"/>
              <a:buChar char="❖"/>
            </a:pPr>
            <a:endParaRPr lang="en-US" dirty="0"/>
          </a:p>
          <a:p>
            <a:pPr marL="0" lvl="0" indent="0" algn="l" rtl="0">
              <a:lnSpc>
                <a:spcPct val="100000"/>
              </a:lnSpc>
              <a:spcBef>
                <a:spcPts val="440"/>
              </a:spcBef>
              <a:spcAft>
                <a:spcPts val="0"/>
              </a:spcAft>
              <a:buSzPts val="2080"/>
              <a:buNone/>
            </a:pPr>
            <a:endParaRPr lang="en-US" dirty="0"/>
          </a:p>
          <a:p>
            <a:pPr marL="347472" lvl="0" indent="-347472" algn="l" rtl="0">
              <a:lnSpc>
                <a:spcPct val="100000"/>
              </a:lnSpc>
              <a:spcBef>
                <a:spcPts val="440"/>
              </a:spcBef>
              <a:spcAft>
                <a:spcPts val="0"/>
              </a:spcAft>
              <a:buSzPts val="2080"/>
              <a:buFont typeface="Noto Sans Symbols"/>
              <a:buChar char="❖"/>
            </a:pPr>
            <a:r>
              <a:rPr lang="en-US" dirty="0"/>
              <a:t>Use the </a:t>
            </a:r>
            <a:r>
              <a:rPr lang="en-US" u="sng" dirty="0">
                <a:solidFill>
                  <a:srgbClr val="0462C2"/>
                </a:solidFill>
                <a:hlinkClick r:id="rId4">
                  <a:extLst>
                    <a:ext uri="{A12FA001-AC4F-418D-AE19-62706E023703}">
                      <ahyp:hlinkClr xmlns:ahyp="http://schemas.microsoft.com/office/drawing/2018/hyperlinkcolor" val="tx"/>
                    </a:ext>
                  </a:extLst>
                </a:hlinkClick>
              </a:rPr>
              <a:t>Ed Discussion Board</a:t>
            </a:r>
            <a:r>
              <a:rPr lang="en-US" dirty="0"/>
              <a:t> to ask and answer questions</a:t>
            </a:r>
          </a:p>
          <a:p>
            <a:pPr marL="457200" lvl="1" indent="0">
              <a:spcBef>
                <a:spcPts val="440"/>
              </a:spcBef>
              <a:buSzPts val="2080"/>
              <a:buNone/>
            </a:pPr>
            <a:endParaRPr lang="en-US" dirty="0"/>
          </a:p>
          <a:p>
            <a:pPr marL="347472" lvl="0" indent="-347472"/>
            <a:r>
              <a:rPr lang="en-US" dirty="0"/>
              <a:t>See you all on Thursday! 👋</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50" name="Google Shape;350;p5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6" name="Rectangle 5">
            <a:extLst>
              <a:ext uri="{FF2B5EF4-FFF2-40B4-BE49-F238E27FC236}">
                <a16:creationId xmlns:a16="http://schemas.microsoft.com/office/drawing/2014/main" id="{4F5BAE04-6631-AB4B-A09A-3159C5926907}"/>
              </a:ext>
            </a:extLst>
          </p:cNvPr>
          <p:cNvSpPr/>
          <p:nvPr/>
        </p:nvSpPr>
        <p:spPr>
          <a:xfrm>
            <a:off x="1853024" y="4741846"/>
            <a:ext cx="1810633" cy="405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B1DA77-9373-D346-BC29-3ECD81B279EB}"/>
              </a:ext>
            </a:extLst>
          </p:cNvPr>
          <p:cNvSpPr/>
          <p:nvPr/>
        </p:nvSpPr>
        <p:spPr>
          <a:xfrm>
            <a:off x="3666804" y="3214491"/>
            <a:ext cx="1810633" cy="405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26FF64-B70D-7F4B-A0B3-46FF8CB4ED82}"/>
              </a:ext>
            </a:extLst>
          </p:cNvPr>
          <p:cNvSpPr/>
          <p:nvPr/>
        </p:nvSpPr>
        <p:spPr>
          <a:xfrm>
            <a:off x="5477437" y="4193312"/>
            <a:ext cx="1810633" cy="5421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370FEA-447C-6348-8A49-8450BD21C55B}"/>
              </a:ext>
            </a:extLst>
          </p:cNvPr>
          <p:cNvSpPr/>
          <p:nvPr/>
        </p:nvSpPr>
        <p:spPr>
          <a:xfrm>
            <a:off x="15875" y="3217987"/>
            <a:ext cx="1810633" cy="405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668178-0CFF-344D-9F59-2951A1B71E33}"/>
              </a:ext>
            </a:extLst>
          </p:cNvPr>
          <p:cNvSpPr/>
          <p:nvPr/>
        </p:nvSpPr>
        <p:spPr>
          <a:xfrm>
            <a:off x="1840328" y="3217987"/>
            <a:ext cx="1810633" cy="405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Metacognitive Skills</a:t>
            </a:r>
            <a:endParaRPr/>
          </a:p>
        </p:txBody>
      </p:sp>
      <p:sp>
        <p:nvSpPr>
          <p:cNvPr id="94" name="Google Shape;94;p3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What does </a:t>
            </a:r>
            <a:r>
              <a:rPr lang="en-US" b="1" dirty="0"/>
              <a:t>metacognition</a:t>
            </a:r>
            <a:r>
              <a:rPr lang="en-US" dirty="0"/>
              <a:t> mean?</a:t>
            </a:r>
            <a:endParaRPr dirty="0"/>
          </a:p>
          <a:p>
            <a:pPr marL="649224" lvl="1" indent="-283463" algn="l" rtl="0">
              <a:lnSpc>
                <a:spcPct val="100000"/>
              </a:lnSpc>
              <a:spcBef>
                <a:spcPts val="24"/>
              </a:spcBef>
              <a:spcAft>
                <a:spcPts val="0"/>
              </a:spcAft>
              <a:buSzPts val="2420"/>
              <a:buChar char="▪"/>
            </a:pPr>
            <a:r>
              <a:rPr lang="en-US" dirty="0"/>
              <a:t>Awareness of your thought processes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Metacognitive skills we will cover:</a:t>
            </a:r>
            <a:endParaRPr dirty="0"/>
          </a:p>
          <a:p>
            <a:pPr marL="649224" lvl="1" indent="-283463" algn="l" rtl="0">
              <a:lnSpc>
                <a:spcPct val="100000"/>
              </a:lnSpc>
              <a:spcBef>
                <a:spcPts val="24"/>
              </a:spcBef>
              <a:spcAft>
                <a:spcPts val="0"/>
              </a:spcAft>
              <a:buSzPts val="2420"/>
              <a:buChar char="▪"/>
            </a:pPr>
            <a:r>
              <a:rPr lang="en-US" dirty="0"/>
              <a:t>Time Management</a:t>
            </a:r>
            <a:endParaRPr dirty="0"/>
          </a:p>
          <a:p>
            <a:pPr marL="649224" lvl="1" indent="-283463" algn="l" rtl="0">
              <a:lnSpc>
                <a:spcPct val="100000"/>
              </a:lnSpc>
              <a:spcBef>
                <a:spcPts val="24"/>
              </a:spcBef>
              <a:spcAft>
                <a:spcPts val="0"/>
              </a:spcAft>
              <a:buSzPts val="2420"/>
              <a:buChar char="▪"/>
            </a:pPr>
            <a:r>
              <a:rPr lang="en-US" dirty="0"/>
              <a:t>Annotation Strategies</a:t>
            </a:r>
            <a:endParaRPr dirty="0"/>
          </a:p>
          <a:p>
            <a:pPr marL="649224" lvl="1" indent="-283463" algn="l" rtl="0">
              <a:lnSpc>
                <a:spcPct val="100000"/>
              </a:lnSpc>
              <a:spcBef>
                <a:spcPts val="24"/>
              </a:spcBef>
              <a:spcAft>
                <a:spcPts val="0"/>
              </a:spcAft>
              <a:buSzPts val="2420"/>
              <a:buChar char="▪"/>
            </a:pPr>
            <a:r>
              <a:rPr lang="en-US" dirty="0"/>
              <a:t>Test-Taking</a:t>
            </a:r>
            <a:endParaRPr dirty="0"/>
          </a:p>
          <a:p>
            <a:pPr marL="649224" lvl="1" indent="-283463" algn="l" rtl="0">
              <a:lnSpc>
                <a:spcPct val="100000"/>
              </a:lnSpc>
              <a:spcBef>
                <a:spcPts val="24"/>
              </a:spcBef>
              <a:spcAft>
                <a:spcPts val="0"/>
              </a:spcAft>
              <a:buSzPts val="2420"/>
              <a:buChar char="▪"/>
            </a:pPr>
            <a:r>
              <a:rPr lang="en-US" dirty="0"/>
              <a:t>Note-Taking</a:t>
            </a:r>
            <a:endParaRPr dirty="0"/>
          </a:p>
          <a:p>
            <a:pPr marL="649224" lvl="1" indent="-283463" algn="l" rtl="0">
              <a:lnSpc>
                <a:spcPct val="100000"/>
              </a:lnSpc>
              <a:spcBef>
                <a:spcPts val="24"/>
              </a:spcBef>
              <a:spcAft>
                <a:spcPts val="0"/>
              </a:spcAft>
              <a:buSzPts val="2420"/>
              <a:buChar char="▪"/>
            </a:pPr>
            <a:r>
              <a:rPr lang="en-US" dirty="0"/>
              <a:t>Written &amp; Oral Communication</a:t>
            </a:r>
            <a:endParaRPr dirty="0"/>
          </a:p>
          <a:p>
            <a:pPr marL="649224" lvl="1" indent="-283463" algn="l" rtl="0">
              <a:lnSpc>
                <a:spcPct val="100000"/>
              </a:lnSpc>
              <a:spcBef>
                <a:spcPts val="24"/>
              </a:spcBef>
              <a:spcAft>
                <a:spcPts val="0"/>
              </a:spcAft>
              <a:buSzPts val="2420"/>
              <a:buChar char="▪"/>
            </a:pPr>
            <a:r>
              <a:rPr lang="en-US" dirty="0"/>
              <a:t>Testing &amp; Debugging</a:t>
            </a:r>
          </a:p>
          <a:p>
            <a:pPr marL="649224" lvl="1" indent="-283463" algn="l" rtl="0">
              <a:lnSpc>
                <a:spcPct val="100000"/>
              </a:lnSpc>
              <a:spcBef>
                <a:spcPts val="24"/>
              </a:spcBef>
              <a:spcAft>
                <a:spcPts val="0"/>
              </a:spcAft>
              <a:buSzPts val="2420"/>
              <a:buChar char="▪"/>
            </a:pPr>
            <a:r>
              <a:rPr lang="en-US" dirty="0"/>
              <a:t>Design Decisions</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95" name="Google Shape;95;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pic>
        <p:nvPicPr>
          <p:cNvPr id="96" name="Google Shape;96;p31" descr="Metacognition can be viewed as a cyclical process - first you assess the task, then you evaluate your strengths and weaknesses, then you plan an approach to the task, then apply that approach and carry out your plan, then you reflect on what went well and what didn't, and repeat again for the next task." title="Metacognition cycle"/>
          <p:cNvPicPr preferRelativeResize="0"/>
          <p:nvPr/>
        </p:nvPicPr>
        <p:blipFill rotWithShape="1">
          <a:blip r:embed="rId3">
            <a:alphaModFix/>
          </a:blip>
          <a:srcRect/>
          <a:stretch/>
        </p:blipFill>
        <p:spPr>
          <a:xfrm>
            <a:off x="5239567" y="2911513"/>
            <a:ext cx="3825605" cy="3422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Connection</a:t>
            </a:r>
            <a:endParaRPr dirty="0"/>
          </a:p>
        </p:txBody>
      </p:sp>
      <p:sp>
        <p:nvSpPr>
          <p:cNvPr id="102" name="Google Shape;102;p3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How do the different elements of practicing metacognitive skills and working on technical projects connect?</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03" name="Google Shape;103;p3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grpSp>
        <p:nvGrpSpPr>
          <p:cNvPr id="105" name="Google Shape;105;p32"/>
          <p:cNvGrpSpPr/>
          <p:nvPr/>
        </p:nvGrpSpPr>
        <p:grpSpPr>
          <a:xfrm>
            <a:off x="2616629" y="2784896"/>
            <a:ext cx="3776583" cy="3707364"/>
            <a:chOff x="2820225" y="891450"/>
            <a:chExt cx="3175200" cy="3175200"/>
          </a:xfrm>
        </p:grpSpPr>
        <p:sp>
          <p:nvSpPr>
            <p:cNvPr id="106" name="Google Shape;106;p32"/>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2"/>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 name="Google Shape;108;p32"/>
          <p:cNvGrpSpPr/>
          <p:nvPr/>
        </p:nvGrpSpPr>
        <p:grpSpPr>
          <a:xfrm>
            <a:off x="5364321" y="4572754"/>
            <a:ext cx="1584638" cy="1068004"/>
            <a:chOff x="5130375" y="2422675"/>
            <a:chExt cx="1332300" cy="914700"/>
          </a:xfrm>
        </p:grpSpPr>
        <p:sp>
          <p:nvSpPr>
            <p:cNvPr id="109" name="Google Shape;109;p32"/>
            <p:cNvSpPr/>
            <p:nvPr/>
          </p:nvSpPr>
          <p:spPr>
            <a:xfrm>
              <a:off x="51303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Applying knowledge through weekly projects</a:t>
              </a:r>
              <a:endParaRPr sz="1100" b="0" i="0" u="none" strike="noStrike" cap="none">
                <a:solidFill>
                  <a:srgbClr val="FFFFFF"/>
                </a:solidFill>
                <a:latin typeface="Calibri"/>
                <a:ea typeface="Calibri"/>
                <a:cs typeface="Calibri"/>
                <a:sym typeface="Calibri"/>
              </a:endParaRPr>
            </a:p>
          </p:txBody>
        </p:sp>
        <p:sp>
          <p:nvSpPr>
            <p:cNvPr id="110" name="Google Shape;110;p32"/>
            <p:cNvSpPr/>
            <p:nvPr/>
          </p:nvSpPr>
          <p:spPr>
            <a:xfrm>
              <a:off x="51303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PRACTICE!</a:t>
              </a:r>
              <a:endParaRPr sz="1200" b="0" i="0" u="none" strike="noStrike" cap="none">
                <a:solidFill>
                  <a:srgbClr val="FFFFFF"/>
                </a:solidFill>
                <a:latin typeface="Calibri"/>
                <a:ea typeface="Calibri"/>
                <a:cs typeface="Calibri"/>
                <a:sym typeface="Calibri"/>
              </a:endParaRPr>
            </a:p>
          </p:txBody>
        </p:sp>
      </p:grpSp>
      <p:grpSp>
        <p:nvGrpSpPr>
          <p:cNvPr id="111" name="Google Shape;111;p32"/>
          <p:cNvGrpSpPr/>
          <p:nvPr/>
        </p:nvGrpSpPr>
        <p:grpSpPr>
          <a:xfrm>
            <a:off x="3779684" y="2572159"/>
            <a:ext cx="1584638" cy="1068004"/>
            <a:chOff x="3798075" y="709250"/>
            <a:chExt cx="1332300" cy="914700"/>
          </a:xfrm>
        </p:grpSpPr>
        <p:sp>
          <p:nvSpPr>
            <p:cNvPr id="112" name="Google Shape;112;p32"/>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FFFFFF"/>
                  </a:solidFill>
                  <a:latin typeface="Calibri"/>
                  <a:ea typeface="Calibri"/>
                  <a:cs typeface="Calibri"/>
                  <a:sym typeface="Calibri"/>
                </a:rPr>
                <a:t>Introduce technical content and a new metacognitive skill</a:t>
              </a:r>
              <a:endParaRPr sz="1100" b="0" i="0" u="none" strike="noStrike" cap="none" dirty="0">
                <a:solidFill>
                  <a:srgbClr val="FFFFFF"/>
                </a:solidFill>
                <a:latin typeface="Calibri"/>
                <a:ea typeface="Calibri"/>
                <a:cs typeface="Calibri"/>
                <a:sym typeface="Calibri"/>
              </a:endParaRPr>
            </a:p>
          </p:txBody>
        </p:sp>
        <p:sp>
          <p:nvSpPr>
            <p:cNvPr id="113" name="Google Shape;113;p32"/>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Calibri"/>
                  <a:ea typeface="Calibri"/>
                  <a:cs typeface="Calibri"/>
                  <a:sym typeface="Calibri"/>
                </a:rPr>
                <a:t>DEFINE &amp; PREPARE</a:t>
              </a:r>
              <a:endParaRPr sz="1200" b="0" i="0" u="none" strike="noStrike" cap="none" dirty="0">
                <a:solidFill>
                  <a:srgbClr val="FFFFFF"/>
                </a:solidFill>
                <a:latin typeface="Calibri"/>
                <a:ea typeface="Calibri"/>
                <a:cs typeface="Calibri"/>
                <a:sym typeface="Calibri"/>
              </a:endParaRPr>
            </a:p>
          </p:txBody>
        </p:sp>
      </p:grpSp>
      <p:grpSp>
        <p:nvGrpSpPr>
          <p:cNvPr id="114" name="Google Shape;114;p32"/>
          <p:cNvGrpSpPr/>
          <p:nvPr/>
        </p:nvGrpSpPr>
        <p:grpSpPr>
          <a:xfrm>
            <a:off x="2195046" y="4572754"/>
            <a:ext cx="1584638" cy="1068004"/>
            <a:chOff x="2465775" y="2422675"/>
            <a:chExt cx="1332300" cy="914700"/>
          </a:xfrm>
        </p:grpSpPr>
        <p:sp>
          <p:nvSpPr>
            <p:cNvPr id="115" name="Google Shape;115;p32"/>
            <p:cNvSpPr/>
            <p:nvPr/>
          </p:nvSpPr>
          <p:spPr>
            <a:xfrm>
              <a:off x="24657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What was challenging? What worked well?</a:t>
              </a:r>
              <a:endParaRPr sz="11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16" name="Google Shape;116;p32"/>
            <p:cNvSpPr/>
            <p:nvPr/>
          </p:nvSpPr>
          <p:spPr>
            <a:xfrm>
              <a:off x="24657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REFLECT</a:t>
              </a:r>
              <a:endParaRPr sz="12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Technical Sneak Peek of CSE 390B</a:t>
            </a:r>
            <a:endParaRPr dirty="0"/>
          </a:p>
        </p:txBody>
      </p:sp>
      <p:sp>
        <p:nvSpPr>
          <p:cNvPr id="122" name="Google Shape;122;p33"/>
          <p:cNvSpPr txBox="1">
            <a:spLocks noGrp="1"/>
          </p:cNvSpPr>
          <p:nvPr>
            <p:ph type="body" idx="1"/>
          </p:nvPr>
        </p:nvSpPr>
        <p:spPr>
          <a:xfrm>
            <a:off x="396875" y="1362075"/>
            <a:ext cx="8137526" cy="597900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Fascinating question:</a:t>
            </a:r>
            <a:endParaRPr dirty="0"/>
          </a:p>
          <a:p>
            <a:pPr marL="649224" lvl="1" indent="-283462" algn="l" rtl="0">
              <a:lnSpc>
                <a:spcPct val="100000"/>
              </a:lnSpc>
              <a:spcBef>
                <a:spcPts val="24"/>
              </a:spcBef>
              <a:spcAft>
                <a:spcPts val="0"/>
              </a:spcAft>
              <a:buSzPts val="2420"/>
              <a:buChar char="▪"/>
            </a:pPr>
            <a:r>
              <a:rPr lang="en-US" dirty="0"/>
              <a:t>What happens </a:t>
            </a:r>
            <a:r>
              <a:rPr lang="en-US" b="1" dirty="0"/>
              <a:t>under the hood</a:t>
            </a:r>
            <a:r>
              <a:rPr lang="en-US" dirty="0"/>
              <a:t> when code runs?</a:t>
            </a:r>
          </a:p>
          <a:p>
            <a:pPr marL="649224" lvl="1" indent="-283462" algn="l" rtl="0">
              <a:lnSpc>
                <a:spcPct val="100000"/>
              </a:lnSpc>
              <a:spcBef>
                <a:spcPts val="24"/>
              </a:spcBef>
              <a:spcAft>
                <a:spcPts val="0"/>
              </a:spcAft>
              <a:buSzPts val="2420"/>
              <a:buChar char="▪"/>
            </a:pPr>
            <a:endParaRPr lang="en-US" dirty="0"/>
          </a:p>
          <a:p>
            <a:pPr marL="347472" lvl="0" indent="-347472" algn="l" rtl="0">
              <a:lnSpc>
                <a:spcPct val="100000"/>
              </a:lnSpc>
              <a:spcBef>
                <a:spcPts val="440"/>
              </a:spcBef>
              <a:spcAft>
                <a:spcPts val="0"/>
              </a:spcAft>
              <a:buSzPts val="2080"/>
              <a:buFont typeface="Noto Sans Symbols"/>
              <a:buChar char="❖"/>
            </a:pPr>
            <a:r>
              <a:rPr lang="en-US" dirty="0"/>
              <a:t>Fascinating answer:</a:t>
            </a:r>
            <a:r>
              <a:rPr lang="en-US" b="1" i="1" dirty="0"/>
              <a:t> </a:t>
            </a:r>
            <a:endParaRPr dirty="0"/>
          </a:p>
          <a:p>
            <a:pPr marL="649224" lvl="1" indent="-283463" algn="l" rtl="0">
              <a:lnSpc>
                <a:spcPct val="100000"/>
              </a:lnSpc>
              <a:spcBef>
                <a:spcPts val="24"/>
              </a:spcBef>
              <a:spcAft>
                <a:spcPts val="0"/>
              </a:spcAft>
              <a:buSzPts val="2420"/>
              <a:buChar char="▪"/>
            </a:pPr>
            <a:r>
              <a:rPr lang="en-US" dirty="0"/>
              <a:t>Many layers of </a:t>
            </a:r>
            <a:r>
              <a:rPr lang="en-US" b="1" dirty="0"/>
              <a:t>abstraction</a:t>
            </a:r>
            <a:r>
              <a:rPr lang="en-US" dirty="0"/>
              <a:t>, each with its own answer</a:t>
            </a:r>
          </a:p>
          <a:p>
            <a:pPr marL="649224" lvl="1" indent="-283463" algn="l" rtl="0">
              <a:lnSpc>
                <a:spcPct val="100000"/>
              </a:lnSpc>
              <a:spcBef>
                <a:spcPts val="24"/>
              </a:spcBef>
              <a:spcAft>
                <a:spcPts val="0"/>
              </a:spcAft>
              <a:buSzPts val="2420"/>
              <a:buChar char="▪"/>
            </a:pPr>
            <a:endParaRPr dirty="0"/>
          </a:p>
          <a:p>
            <a:pPr marL="347472" lvl="0" indent="-347472" algn="l" rtl="0">
              <a:lnSpc>
                <a:spcPct val="100000"/>
              </a:lnSpc>
              <a:spcBef>
                <a:spcPts val="440"/>
              </a:spcBef>
              <a:spcAft>
                <a:spcPts val="0"/>
              </a:spcAft>
              <a:buSzPts val="2080"/>
              <a:buFont typeface="Noto Sans Symbols"/>
              <a:buChar char="❖"/>
            </a:pPr>
            <a:r>
              <a:rPr lang="en-US" dirty="0"/>
              <a:t>Nand2tetris: Project for exploring bottom-up layers</a:t>
            </a:r>
            <a:endParaRPr dirty="0"/>
          </a:p>
          <a:p>
            <a:pPr marL="649224" lvl="1" indent="-283463" algn="l" rtl="0">
              <a:lnSpc>
                <a:spcPct val="100000"/>
              </a:lnSpc>
              <a:spcBef>
                <a:spcPts val="24"/>
              </a:spcBef>
              <a:spcAft>
                <a:spcPts val="0"/>
              </a:spcAft>
              <a:buSzPts val="2420"/>
              <a:buChar char="▪"/>
            </a:pPr>
            <a:r>
              <a:rPr lang="en-US" dirty="0"/>
              <a:t>Can do everything with NAND gates and input / output</a:t>
            </a:r>
          </a:p>
          <a:p>
            <a:pPr marL="649224" lvl="1" indent="-283463" algn="l" rtl="0">
              <a:lnSpc>
                <a:spcPct val="100000"/>
              </a:lnSpc>
              <a:spcBef>
                <a:spcPts val="24"/>
              </a:spcBef>
              <a:spcAft>
                <a:spcPts val="0"/>
              </a:spcAft>
              <a:buSzPts val="2420"/>
              <a:buChar char="▪"/>
            </a:pPr>
            <a:endParaRPr lang="en-US" dirty="0"/>
          </a:p>
          <a:p>
            <a:pPr marL="347472" lvl="0" indent="-347472"/>
            <a:r>
              <a:rPr lang="en-US" b="1" dirty="0"/>
              <a:t>Empowering</a:t>
            </a:r>
            <a:r>
              <a:rPr lang="en-US" dirty="0"/>
              <a:t>: A coordinated, broad look at “how computers really work”</a:t>
            </a:r>
          </a:p>
          <a:p>
            <a:pPr marL="649224" lvl="1" indent="-283463"/>
            <a:r>
              <a:rPr lang="en-US" dirty="0"/>
              <a:t>Closest to the Hardware / Software Interface CSE 351 but lower level, with elements from Digital Design (CSE 369), Operating Systems (CSE 451), and Compilers (CSE 401)</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p:txBody>
      </p:sp>
      <p:sp>
        <p:nvSpPr>
          <p:cNvPr id="123" name="Google Shape;123;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Why Does CSE 390B Matter?</a:t>
            </a:r>
            <a:endParaRPr dirty="0"/>
          </a:p>
        </p:txBody>
      </p:sp>
      <p:sp>
        <p:nvSpPr>
          <p:cNvPr id="129" name="Google Shape;129;p34"/>
          <p:cNvSpPr txBox="1">
            <a:spLocks noGrp="1"/>
          </p:cNvSpPr>
          <p:nvPr>
            <p:ph type="body" idx="1"/>
          </p:nvPr>
        </p:nvSpPr>
        <p:spPr>
          <a:xfrm>
            <a:off x="396875" y="1362075"/>
            <a:ext cx="849034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Technology is based on bottom-up computing</a:t>
            </a:r>
            <a:endParaRPr dirty="0"/>
          </a:p>
          <a:p>
            <a:pPr marL="649224" lvl="1" indent="-283463" algn="l" rtl="0">
              <a:lnSpc>
                <a:spcPct val="100000"/>
              </a:lnSpc>
              <a:spcBef>
                <a:spcPts val="24"/>
              </a:spcBef>
              <a:spcAft>
                <a:spcPts val="0"/>
              </a:spcAft>
              <a:buSzPts val="2420"/>
              <a:buChar char="▪"/>
            </a:pPr>
            <a:r>
              <a:rPr lang="en-US" dirty="0"/>
              <a:t>Learning how computers work is foundational to computer science</a:t>
            </a:r>
          </a:p>
          <a:p>
            <a:pPr marL="649224" lvl="1" indent="-283463" algn="l" rtl="0">
              <a:lnSpc>
                <a:spcPct val="100000"/>
              </a:lnSpc>
              <a:spcBef>
                <a:spcPts val="24"/>
              </a:spcBef>
              <a:spcAft>
                <a:spcPts val="0"/>
              </a:spcAft>
              <a:buSzPts val="2420"/>
              <a:buChar char="▪"/>
            </a:pPr>
            <a:r>
              <a:rPr lang="en-US" dirty="0"/>
              <a:t>You’ll see the birds-eye view of computer science and understand how your courses fit into the big picture</a:t>
            </a:r>
            <a:br>
              <a:rPr lang="en-US" dirty="0"/>
            </a:br>
            <a:endParaRPr sz="1800" dirty="0"/>
          </a:p>
          <a:p>
            <a:pPr marL="347472" lvl="0" indent="-347472" algn="l" rtl="0">
              <a:lnSpc>
                <a:spcPct val="100000"/>
              </a:lnSpc>
              <a:spcBef>
                <a:spcPts val="440"/>
              </a:spcBef>
              <a:spcAft>
                <a:spcPts val="0"/>
              </a:spcAft>
              <a:buSzPts val="2080"/>
              <a:buFont typeface="Noto Sans Symbols"/>
              <a:buChar char="❖"/>
            </a:pPr>
            <a:r>
              <a:rPr lang="en-US" dirty="0"/>
              <a:t>This course equips you with a toolbox</a:t>
            </a:r>
            <a:endParaRPr dirty="0"/>
          </a:p>
          <a:p>
            <a:pPr marL="649224" lvl="1" indent="-283463" algn="l" rtl="0">
              <a:lnSpc>
                <a:spcPct val="100000"/>
              </a:lnSpc>
              <a:spcBef>
                <a:spcPts val="24"/>
              </a:spcBef>
              <a:spcAft>
                <a:spcPts val="0"/>
              </a:spcAft>
              <a:buSzPts val="2420"/>
              <a:buChar char="▪"/>
            </a:pPr>
            <a:r>
              <a:rPr lang="en-US" dirty="0"/>
              <a:t>A CSE degree isn’t just about learning technical concepts</a:t>
            </a:r>
          </a:p>
          <a:p>
            <a:pPr marL="649224" lvl="1" indent="-283463" algn="l" rtl="0">
              <a:lnSpc>
                <a:spcPct val="100000"/>
              </a:lnSpc>
              <a:spcBef>
                <a:spcPts val="24"/>
              </a:spcBef>
              <a:spcAft>
                <a:spcPts val="0"/>
              </a:spcAft>
              <a:buSzPts val="2420"/>
              <a:buChar char="▪"/>
            </a:pPr>
            <a:r>
              <a:rPr lang="en-US" dirty="0"/>
              <a:t>A college education is also about preparation for a career and your future (collaboration, organization, etc.)</a:t>
            </a:r>
            <a:endParaRPr dirty="0"/>
          </a:p>
          <a:p>
            <a:pPr marL="0" lvl="0" indent="0" algn="l" rtl="0">
              <a:lnSpc>
                <a:spcPct val="100000"/>
              </a:lnSpc>
              <a:spcBef>
                <a:spcPts val="440"/>
              </a:spcBef>
              <a:spcAft>
                <a:spcPts val="0"/>
              </a:spcAft>
              <a:buSzPts val="160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empowers you to explore</a:t>
            </a:r>
            <a:endParaRPr dirty="0"/>
          </a:p>
          <a:p>
            <a:pPr marL="649224" lvl="1" indent="-283463" algn="l" rtl="0">
              <a:lnSpc>
                <a:spcPct val="100000"/>
              </a:lnSpc>
              <a:spcBef>
                <a:spcPts val="24"/>
              </a:spcBef>
              <a:spcAft>
                <a:spcPts val="0"/>
              </a:spcAft>
              <a:buSzPts val="2420"/>
              <a:buChar char="▪"/>
            </a:pPr>
            <a:r>
              <a:rPr lang="en-US" dirty="0"/>
              <a:t>You will become independent learners and be autonomous in your learning for future UW courses and beyond</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30" name="Google Shape;130;p3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65" name="Google Shape;65;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What is CSE 390B About?</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Overview of CSE 390B</a:t>
            </a:r>
            <a:endParaRPr dirty="0">
              <a:solidFill>
                <a:schemeClr val="tx1"/>
              </a:solidFill>
            </a:endParaRPr>
          </a:p>
          <a:p>
            <a:pPr marL="649224" lvl="1" indent="-283463" algn="l" rtl="0">
              <a:lnSpc>
                <a:spcPct val="100000"/>
              </a:lnSpc>
              <a:spcBef>
                <a:spcPts val="24"/>
              </a:spcBef>
              <a:spcAft>
                <a:spcPts val="0"/>
              </a:spcAft>
              <a:buSzPts val="2420"/>
              <a:buChar char="▪"/>
            </a:pPr>
            <a:r>
              <a:rPr lang="en-US" dirty="0">
                <a:solidFill>
                  <a:schemeClr val="tx1"/>
                </a:solidFill>
              </a:rPr>
              <a:t>Why the Course Matters</a:t>
            </a:r>
            <a:endParaRPr dirty="0">
              <a:solidFill>
                <a:schemeClr val="tx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Course Logistics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Lectures and Assignments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Course Policies and Expectations</a:t>
            </a:r>
          </a:p>
          <a:p>
            <a:pPr marL="649224" lvl="1" indent="-283463" algn="l" rtl="0">
              <a:lnSpc>
                <a:spcPct val="100000"/>
              </a:lnSpc>
              <a:spcBef>
                <a:spcPts val="24"/>
              </a:spcBef>
              <a:spcAft>
                <a:spcPts val="0"/>
              </a:spcAft>
              <a:buSzPts val="2420"/>
              <a:buChar char="▪"/>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66" name="Google Shape;6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extLst>
      <p:ext uri="{BB962C8B-B14F-4D97-AF65-F5344CB8AC3E}">
        <p14:creationId xmlns:p14="http://schemas.microsoft.com/office/powerpoint/2010/main" val="66779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Succeeding in CSE 390B</a:t>
            </a:r>
            <a:endParaRPr dirty="0"/>
          </a:p>
        </p:txBody>
      </p:sp>
      <p:sp>
        <p:nvSpPr>
          <p:cNvPr id="150" name="Google Shape;150;p3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This course will have frequent assignments and move through many topics</a:t>
            </a:r>
            <a:endParaRPr dirty="0"/>
          </a:p>
          <a:p>
            <a:pPr marL="649224" lvl="1" indent="-283463" algn="l" rtl="0">
              <a:lnSpc>
                <a:spcPct val="100000"/>
              </a:lnSpc>
              <a:spcBef>
                <a:spcPts val="24"/>
              </a:spcBef>
              <a:spcAft>
                <a:spcPts val="0"/>
              </a:spcAft>
              <a:buSzPts val="2420"/>
              <a:buChar char="▪"/>
            </a:pPr>
            <a:r>
              <a:rPr lang="en-US" dirty="0"/>
              <a:t>Stay organized, falling behind makes it difficult to catch up</a:t>
            </a:r>
            <a:endParaRPr dirty="0"/>
          </a:p>
          <a:p>
            <a:pPr marL="649224" lvl="1" indent="-283463" algn="l" rtl="0">
              <a:lnSpc>
                <a:spcPct val="100000"/>
              </a:lnSpc>
              <a:spcBef>
                <a:spcPts val="24"/>
              </a:spcBef>
              <a:spcAft>
                <a:spcPts val="0"/>
              </a:spcAft>
              <a:buSzPts val="2420"/>
              <a:buChar char="▪"/>
            </a:pPr>
            <a:r>
              <a:rPr lang="en-US" dirty="0"/>
              <a:t>You will not be successful in this course if you wait until the day before to do your assignments</a:t>
            </a:r>
            <a:endParaRPr dirty="0"/>
          </a:p>
          <a:p>
            <a:pPr marL="365760" lvl="1" indent="0"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rewards participation</a:t>
            </a:r>
            <a:endParaRPr dirty="0"/>
          </a:p>
          <a:p>
            <a:pPr marL="649224" lvl="1" indent="-283463" algn="l" rtl="0">
              <a:lnSpc>
                <a:spcPct val="100000"/>
              </a:lnSpc>
              <a:spcBef>
                <a:spcPts val="24"/>
              </a:spcBef>
              <a:spcAft>
                <a:spcPts val="0"/>
              </a:spcAft>
              <a:buSzPts val="2420"/>
              <a:buChar char="▪"/>
            </a:pPr>
            <a:r>
              <a:rPr lang="en-US" dirty="0"/>
              <a:t>Lecture participation and TA meetings are expected</a:t>
            </a:r>
            <a:endParaRPr dirty="0"/>
          </a:p>
          <a:p>
            <a:pPr marL="649224" lvl="1" indent="-283463" algn="l" rtl="0">
              <a:lnSpc>
                <a:spcPct val="100000"/>
              </a:lnSpc>
              <a:spcBef>
                <a:spcPts val="24"/>
              </a:spcBef>
              <a:spcAft>
                <a:spcPts val="0"/>
              </a:spcAft>
              <a:buSzPts val="2420"/>
              <a:buChar char="▪"/>
            </a:pPr>
            <a:r>
              <a:rPr lang="en-US" dirty="0"/>
              <a:t>In-class activities are meant to help you with your weekly projects</a:t>
            </a:r>
            <a:endParaRPr dirty="0"/>
          </a:p>
          <a:p>
            <a:pPr marL="649224" lvl="1" indent="-129793"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is not a way to earn an easy 4.0</a:t>
            </a:r>
            <a:endParaRPr dirty="0"/>
          </a:p>
          <a:p>
            <a:pPr marL="649224" lvl="1" indent="-283463" algn="l" rtl="0">
              <a:lnSpc>
                <a:spcPct val="100000"/>
              </a:lnSpc>
              <a:spcBef>
                <a:spcPts val="24"/>
              </a:spcBef>
              <a:spcAft>
                <a:spcPts val="0"/>
              </a:spcAft>
              <a:buSzPts val="2420"/>
              <a:buChar char="▪"/>
            </a:pPr>
            <a:r>
              <a:rPr lang="en-US" dirty="0"/>
              <a:t>What you get out of the course is what you put in</a:t>
            </a:r>
            <a:endParaRPr dirty="0"/>
          </a:p>
          <a:p>
            <a:pPr marL="649224" lvl="1" indent="-283463" algn="l" rtl="0">
              <a:lnSpc>
                <a:spcPct val="100000"/>
              </a:lnSpc>
              <a:spcBef>
                <a:spcPts val="24"/>
              </a:spcBef>
              <a:spcAft>
                <a:spcPts val="0"/>
              </a:spcAft>
              <a:buSzPts val="2420"/>
              <a:buChar char="▪"/>
            </a:pPr>
            <a:r>
              <a:rPr lang="en-US" dirty="0"/>
              <a:t>Not the course to “boost” your GPA</a:t>
            </a:r>
            <a:endParaRPr dirty="0"/>
          </a:p>
          <a:p>
            <a:pPr marL="649224" lvl="1" indent="-283463" algn="l" rtl="0">
              <a:lnSpc>
                <a:spcPct val="100000"/>
              </a:lnSpc>
              <a:spcBef>
                <a:spcPts val="24"/>
              </a:spcBef>
              <a:spcAft>
                <a:spcPts val="0"/>
              </a:spcAft>
              <a:buSzPts val="2420"/>
              <a:buChar char="▪"/>
            </a:pPr>
            <a:r>
              <a:rPr lang="en-US" dirty="0"/>
              <a:t>We expect students to work hard and give their best effort</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51" name="Google Shape;151;p3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1937</Words>
  <Application>Microsoft Macintosh PowerPoint</Application>
  <PresentationFormat>On-screen Show (4:3)</PresentationFormat>
  <Paragraphs>340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Noto Sans Symbols</vt:lpstr>
      <vt:lpstr>Roboto Mono</vt:lpstr>
      <vt:lpstr>Arial</vt:lpstr>
      <vt:lpstr>Arial Narrow</vt:lpstr>
      <vt:lpstr>Calibri</vt:lpstr>
      <vt:lpstr>Courier New</vt:lpstr>
      <vt:lpstr>Montserrat</vt:lpstr>
      <vt:lpstr>Times New Roman</vt:lpstr>
      <vt:lpstr>UWTheme-333-Sp18</vt:lpstr>
      <vt:lpstr>Course Introduction  Welcome to CSE 390B!</vt:lpstr>
      <vt:lpstr>Lecture Outline</vt:lpstr>
      <vt:lpstr>What is CSE 390B?</vt:lpstr>
      <vt:lpstr>Metacognitive Skills</vt:lpstr>
      <vt:lpstr>The Connection</vt:lpstr>
      <vt:lpstr>Technical Sneak Peek of CSE 390B</vt:lpstr>
      <vt:lpstr>Why Does CSE 390B Matter?</vt:lpstr>
      <vt:lpstr>Lecture Outline</vt:lpstr>
      <vt:lpstr>Succeeding in CSE 390B</vt:lpstr>
      <vt:lpstr>Course Staff Roles</vt:lpstr>
      <vt:lpstr>Logistics: Grading Breakdown</vt:lpstr>
      <vt:lpstr>Logistics: Academic Integrity</vt:lpstr>
      <vt:lpstr>Logistics: Student-TA Meetings</vt:lpstr>
      <vt:lpstr>Logistics: Lecture Pre-readings</vt:lpstr>
      <vt:lpstr>Logistics: Lecture Polling</vt:lpstr>
      <vt:lpstr>How will Poll Everywhere be used in lectures?</vt:lpstr>
      <vt:lpstr>Logistics: Late Policy</vt:lpstr>
      <vt:lpstr>Logistics: Late Policy</vt:lpstr>
      <vt:lpstr>Logistics: Course Resources</vt:lpstr>
      <vt:lpstr>Logistics: Course Resources</vt:lpstr>
      <vt:lpstr>Meet Your Peers</vt:lpstr>
      <vt:lpstr>Five-minute Break!</vt:lpstr>
      <vt:lpstr>Lecture Outline</vt:lpstr>
      <vt:lpstr>Programming Project Series</vt:lpstr>
      <vt:lpstr>Programming Project Series</vt:lpstr>
      <vt:lpstr>Programming Project Series</vt:lpstr>
      <vt:lpstr>Course Infrastructure Demo</vt:lpstr>
      <vt:lpstr>Project 1 Overview</vt:lpstr>
      <vt:lpstr>Lecture Readings</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Welcome to CSE 390B!</dc:title>
  <dc:creator>Aaron Johnston</dc:creator>
  <cp:lastModifiedBy>Eric Fan</cp:lastModifiedBy>
  <cp:revision>152</cp:revision>
  <dcterms:created xsi:type="dcterms:W3CDTF">2018-03-28T08:00:24Z</dcterms:created>
  <dcterms:modified xsi:type="dcterms:W3CDTF">2022-03-30T15:47:30Z</dcterms:modified>
</cp:coreProperties>
</file>